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0A993-19A1-4537-B302-A6FF6629AC5F}" v="274" dt="2022-10-31T17:59:59.414"/>
    <p1510:client id="{FFF303C4-E807-941E-C324-6D01FF9783C2}" v="183" dt="2022-10-31T16:52:16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52D25-6AB5-4713-8E36-36EB572CBC3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E09502A-072B-4A59-B0AD-DAB435B2C50D}">
      <dgm:prSet/>
      <dgm:spPr/>
      <dgm:t>
        <a:bodyPr/>
        <a:lstStyle/>
        <a:p>
          <a:r>
            <a:rPr lang="en-US"/>
            <a:t>A Mission is what you do</a:t>
          </a:r>
        </a:p>
      </dgm:t>
    </dgm:pt>
    <dgm:pt modelId="{E5CDF4C5-5925-4848-96B2-EAA35D6915EA}" type="parTrans" cxnId="{D55611F7-CE4E-4E90-A0B2-4438C4019678}">
      <dgm:prSet/>
      <dgm:spPr/>
      <dgm:t>
        <a:bodyPr/>
        <a:lstStyle/>
        <a:p>
          <a:endParaRPr lang="en-US"/>
        </a:p>
      </dgm:t>
    </dgm:pt>
    <dgm:pt modelId="{FD1CD324-B7BB-417E-B350-F8ED2F475DCB}" type="sibTrans" cxnId="{D55611F7-CE4E-4E90-A0B2-4438C4019678}">
      <dgm:prSet/>
      <dgm:spPr/>
      <dgm:t>
        <a:bodyPr/>
        <a:lstStyle/>
        <a:p>
          <a:endParaRPr lang="en-US"/>
        </a:p>
      </dgm:t>
    </dgm:pt>
    <dgm:pt modelId="{CEF70C84-A516-4BF6-91ED-E341691FDC79}">
      <dgm:prSet/>
      <dgm:spPr/>
      <dgm:t>
        <a:bodyPr/>
        <a:lstStyle/>
        <a:p>
          <a:r>
            <a:rPr lang="en-US"/>
            <a:t>A vision is where you are going</a:t>
          </a:r>
        </a:p>
      </dgm:t>
    </dgm:pt>
    <dgm:pt modelId="{EEF84210-0486-45DA-BE33-CD74366ACF9F}" type="parTrans" cxnId="{7EAE452D-572F-4642-8B4A-D14CD64EBCEB}">
      <dgm:prSet/>
      <dgm:spPr/>
      <dgm:t>
        <a:bodyPr/>
        <a:lstStyle/>
        <a:p>
          <a:endParaRPr lang="en-US"/>
        </a:p>
      </dgm:t>
    </dgm:pt>
    <dgm:pt modelId="{E6853363-D327-48B8-BAB8-233875D06D2E}" type="sibTrans" cxnId="{7EAE452D-572F-4642-8B4A-D14CD64EBCEB}">
      <dgm:prSet/>
      <dgm:spPr/>
      <dgm:t>
        <a:bodyPr/>
        <a:lstStyle/>
        <a:p>
          <a:endParaRPr lang="en-US"/>
        </a:p>
      </dgm:t>
    </dgm:pt>
    <dgm:pt modelId="{2538D929-5428-4439-B6E0-2185B3531034}">
      <dgm:prSet/>
      <dgm:spPr/>
      <dgm:t>
        <a:bodyPr/>
        <a:lstStyle/>
        <a:p>
          <a:r>
            <a:rPr lang="en-US"/>
            <a:t>Values are why you do what you do.</a:t>
          </a:r>
        </a:p>
      </dgm:t>
    </dgm:pt>
    <dgm:pt modelId="{40A469AD-7FCD-457F-AA5E-9B8B978C30C2}" type="parTrans" cxnId="{2143E8C3-7645-4AF9-96AF-7BC4B572C32D}">
      <dgm:prSet/>
      <dgm:spPr/>
      <dgm:t>
        <a:bodyPr/>
        <a:lstStyle/>
        <a:p>
          <a:endParaRPr lang="en-US"/>
        </a:p>
      </dgm:t>
    </dgm:pt>
    <dgm:pt modelId="{543C66CA-4F30-41AD-A37E-5EEAFF8FC39E}" type="sibTrans" cxnId="{2143E8C3-7645-4AF9-96AF-7BC4B572C32D}">
      <dgm:prSet/>
      <dgm:spPr/>
      <dgm:t>
        <a:bodyPr/>
        <a:lstStyle/>
        <a:p>
          <a:endParaRPr lang="en-US"/>
        </a:p>
      </dgm:t>
    </dgm:pt>
    <dgm:pt modelId="{461087E3-6D79-440F-A879-52C857D71E31}" type="pres">
      <dgm:prSet presAssocID="{2E152D25-6AB5-4713-8E36-36EB572CBC37}" presName="root" presStyleCnt="0">
        <dgm:presLayoutVars>
          <dgm:dir/>
          <dgm:resizeHandles val="exact"/>
        </dgm:presLayoutVars>
      </dgm:prSet>
      <dgm:spPr/>
    </dgm:pt>
    <dgm:pt modelId="{00C25779-5A3C-4046-BEC0-045AE5DF9CF7}" type="pres">
      <dgm:prSet presAssocID="{5E09502A-072B-4A59-B0AD-DAB435B2C50D}" presName="compNode" presStyleCnt="0"/>
      <dgm:spPr/>
    </dgm:pt>
    <dgm:pt modelId="{AF49F662-B906-4D6A-8172-C33DDFD51910}" type="pres">
      <dgm:prSet presAssocID="{5E09502A-072B-4A59-B0AD-DAB435B2C50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C9A2138-1511-4508-8CF2-9A9A65D8970D}" type="pres">
      <dgm:prSet presAssocID="{5E09502A-072B-4A59-B0AD-DAB435B2C50D}" presName="spaceRect" presStyleCnt="0"/>
      <dgm:spPr/>
    </dgm:pt>
    <dgm:pt modelId="{40F2CBC4-64D8-4BF4-9F06-34E55953622D}" type="pres">
      <dgm:prSet presAssocID="{5E09502A-072B-4A59-B0AD-DAB435B2C50D}" presName="textRect" presStyleLbl="revTx" presStyleIdx="0" presStyleCnt="3">
        <dgm:presLayoutVars>
          <dgm:chMax val="1"/>
          <dgm:chPref val="1"/>
        </dgm:presLayoutVars>
      </dgm:prSet>
      <dgm:spPr/>
    </dgm:pt>
    <dgm:pt modelId="{A48EE271-21E7-4B22-9BF7-A4E13256AA74}" type="pres">
      <dgm:prSet presAssocID="{FD1CD324-B7BB-417E-B350-F8ED2F475DCB}" presName="sibTrans" presStyleCnt="0"/>
      <dgm:spPr/>
    </dgm:pt>
    <dgm:pt modelId="{FEC24CF4-9AD2-4DD6-ACCC-B21A9F4F872A}" type="pres">
      <dgm:prSet presAssocID="{CEF70C84-A516-4BF6-91ED-E341691FDC79}" presName="compNode" presStyleCnt="0"/>
      <dgm:spPr/>
    </dgm:pt>
    <dgm:pt modelId="{1B57C846-8445-4542-A581-22021A9EE8A3}" type="pres">
      <dgm:prSet presAssocID="{CEF70C84-A516-4BF6-91ED-E341691FDC7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061E9326-6CF7-4413-9BA8-6195A58C0CB4}" type="pres">
      <dgm:prSet presAssocID="{CEF70C84-A516-4BF6-91ED-E341691FDC79}" presName="spaceRect" presStyleCnt="0"/>
      <dgm:spPr/>
    </dgm:pt>
    <dgm:pt modelId="{47277835-40C7-4261-A501-5CB428CE1FC2}" type="pres">
      <dgm:prSet presAssocID="{CEF70C84-A516-4BF6-91ED-E341691FDC79}" presName="textRect" presStyleLbl="revTx" presStyleIdx="1" presStyleCnt="3">
        <dgm:presLayoutVars>
          <dgm:chMax val="1"/>
          <dgm:chPref val="1"/>
        </dgm:presLayoutVars>
      </dgm:prSet>
      <dgm:spPr/>
    </dgm:pt>
    <dgm:pt modelId="{6DBDD8BC-48F6-4183-ABCB-B754E0EA19F5}" type="pres">
      <dgm:prSet presAssocID="{E6853363-D327-48B8-BAB8-233875D06D2E}" presName="sibTrans" presStyleCnt="0"/>
      <dgm:spPr/>
    </dgm:pt>
    <dgm:pt modelId="{420F64C9-0487-4EAB-99CE-D27AD3D6EE78}" type="pres">
      <dgm:prSet presAssocID="{2538D929-5428-4439-B6E0-2185B3531034}" presName="compNode" presStyleCnt="0"/>
      <dgm:spPr/>
    </dgm:pt>
    <dgm:pt modelId="{ECE5220A-EDEB-4956-A0D1-3C8E090EB1EC}" type="pres">
      <dgm:prSet presAssocID="{2538D929-5428-4439-B6E0-2185B353103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44A5B14-0C1F-4E25-86B8-C1B76B038B6B}" type="pres">
      <dgm:prSet presAssocID="{2538D929-5428-4439-B6E0-2185B3531034}" presName="spaceRect" presStyleCnt="0"/>
      <dgm:spPr/>
    </dgm:pt>
    <dgm:pt modelId="{B512B17B-6E96-4828-B5EC-E7EAC28B6757}" type="pres">
      <dgm:prSet presAssocID="{2538D929-5428-4439-B6E0-2185B353103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AE452D-572F-4642-8B4A-D14CD64EBCEB}" srcId="{2E152D25-6AB5-4713-8E36-36EB572CBC37}" destId="{CEF70C84-A516-4BF6-91ED-E341691FDC79}" srcOrd="1" destOrd="0" parTransId="{EEF84210-0486-45DA-BE33-CD74366ACF9F}" sibTransId="{E6853363-D327-48B8-BAB8-233875D06D2E}"/>
    <dgm:cxn modelId="{CE4C345E-A50C-4535-B043-9D0D0FCF4B0D}" type="presOf" srcId="{2538D929-5428-4439-B6E0-2185B3531034}" destId="{B512B17B-6E96-4828-B5EC-E7EAC28B6757}" srcOrd="0" destOrd="0" presId="urn:microsoft.com/office/officeart/2018/2/layout/IconLabelList"/>
    <dgm:cxn modelId="{53DA4265-7648-46D6-8403-1C0D7E4A53B8}" type="presOf" srcId="{5E09502A-072B-4A59-B0AD-DAB435B2C50D}" destId="{40F2CBC4-64D8-4BF4-9F06-34E55953622D}" srcOrd="0" destOrd="0" presId="urn:microsoft.com/office/officeart/2018/2/layout/IconLabelList"/>
    <dgm:cxn modelId="{2C0E3A95-4C15-462C-A5FF-D6A3643D3A7C}" type="presOf" srcId="{2E152D25-6AB5-4713-8E36-36EB572CBC37}" destId="{461087E3-6D79-440F-A879-52C857D71E31}" srcOrd="0" destOrd="0" presId="urn:microsoft.com/office/officeart/2018/2/layout/IconLabelList"/>
    <dgm:cxn modelId="{67F8B9B6-8E2B-44D6-990B-F13BE142847B}" type="presOf" srcId="{CEF70C84-A516-4BF6-91ED-E341691FDC79}" destId="{47277835-40C7-4261-A501-5CB428CE1FC2}" srcOrd="0" destOrd="0" presId="urn:microsoft.com/office/officeart/2018/2/layout/IconLabelList"/>
    <dgm:cxn modelId="{2143E8C3-7645-4AF9-96AF-7BC4B572C32D}" srcId="{2E152D25-6AB5-4713-8E36-36EB572CBC37}" destId="{2538D929-5428-4439-B6E0-2185B3531034}" srcOrd="2" destOrd="0" parTransId="{40A469AD-7FCD-457F-AA5E-9B8B978C30C2}" sibTransId="{543C66CA-4F30-41AD-A37E-5EEAFF8FC39E}"/>
    <dgm:cxn modelId="{D55611F7-CE4E-4E90-A0B2-4438C4019678}" srcId="{2E152D25-6AB5-4713-8E36-36EB572CBC37}" destId="{5E09502A-072B-4A59-B0AD-DAB435B2C50D}" srcOrd="0" destOrd="0" parTransId="{E5CDF4C5-5925-4848-96B2-EAA35D6915EA}" sibTransId="{FD1CD324-B7BB-417E-B350-F8ED2F475DCB}"/>
    <dgm:cxn modelId="{4B2E58CC-1C43-4297-88F3-BCD48BFDF3CB}" type="presParOf" srcId="{461087E3-6D79-440F-A879-52C857D71E31}" destId="{00C25779-5A3C-4046-BEC0-045AE5DF9CF7}" srcOrd="0" destOrd="0" presId="urn:microsoft.com/office/officeart/2018/2/layout/IconLabelList"/>
    <dgm:cxn modelId="{C216E764-5F1C-4DF0-BD5D-B574670239FD}" type="presParOf" srcId="{00C25779-5A3C-4046-BEC0-045AE5DF9CF7}" destId="{AF49F662-B906-4D6A-8172-C33DDFD51910}" srcOrd="0" destOrd="0" presId="urn:microsoft.com/office/officeart/2018/2/layout/IconLabelList"/>
    <dgm:cxn modelId="{050E0DCB-5791-4C08-BB54-D5777EEC17FD}" type="presParOf" srcId="{00C25779-5A3C-4046-BEC0-045AE5DF9CF7}" destId="{8C9A2138-1511-4508-8CF2-9A9A65D8970D}" srcOrd="1" destOrd="0" presId="urn:microsoft.com/office/officeart/2018/2/layout/IconLabelList"/>
    <dgm:cxn modelId="{4EDA7A75-5E1B-4E24-8C5B-01045D0C621E}" type="presParOf" srcId="{00C25779-5A3C-4046-BEC0-045AE5DF9CF7}" destId="{40F2CBC4-64D8-4BF4-9F06-34E55953622D}" srcOrd="2" destOrd="0" presId="urn:microsoft.com/office/officeart/2018/2/layout/IconLabelList"/>
    <dgm:cxn modelId="{1D8B0FD3-AD0E-4CEC-9648-3E2BE3412DF8}" type="presParOf" srcId="{461087E3-6D79-440F-A879-52C857D71E31}" destId="{A48EE271-21E7-4B22-9BF7-A4E13256AA74}" srcOrd="1" destOrd="0" presId="urn:microsoft.com/office/officeart/2018/2/layout/IconLabelList"/>
    <dgm:cxn modelId="{753CFBC0-9AD4-411F-90A8-FB1FB58926BD}" type="presParOf" srcId="{461087E3-6D79-440F-A879-52C857D71E31}" destId="{FEC24CF4-9AD2-4DD6-ACCC-B21A9F4F872A}" srcOrd="2" destOrd="0" presId="urn:microsoft.com/office/officeart/2018/2/layout/IconLabelList"/>
    <dgm:cxn modelId="{73901370-582C-44DF-ADBA-9CA5EDA57930}" type="presParOf" srcId="{FEC24CF4-9AD2-4DD6-ACCC-B21A9F4F872A}" destId="{1B57C846-8445-4542-A581-22021A9EE8A3}" srcOrd="0" destOrd="0" presId="urn:microsoft.com/office/officeart/2018/2/layout/IconLabelList"/>
    <dgm:cxn modelId="{AB1C8DD1-75EE-4558-A22A-D0615888C031}" type="presParOf" srcId="{FEC24CF4-9AD2-4DD6-ACCC-B21A9F4F872A}" destId="{061E9326-6CF7-4413-9BA8-6195A58C0CB4}" srcOrd="1" destOrd="0" presId="urn:microsoft.com/office/officeart/2018/2/layout/IconLabelList"/>
    <dgm:cxn modelId="{A2FF1B45-A29B-4678-B855-08A3851EE0CC}" type="presParOf" srcId="{FEC24CF4-9AD2-4DD6-ACCC-B21A9F4F872A}" destId="{47277835-40C7-4261-A501-5CB428CE1FC2}" srcOrd="2" destOrd="0" presId="urn:microsoft.com/office/officeart/2018/2/layout/IconLabelList"/>
    <dgm:cxn modelId="{286EF83C-C040-4177-8A7C-FE86E80CA293}" type="presParOf" srcId="{461087E3-6D79-440F-A879-52C857D71E31}" destId="{6DBDD8BC-48F6-4183-ABCB-B754E0EA19F5}" srcOrd="3" destOrd="0" presId="urn:microsoft.com/office/officeart/2018/2/layout/IconLabelList"/>
    <dgm:cxn modelId="{38D7406C-F654-4C5B-9EA0-EB427A48A9AD}" type="presParOf" srcId="{461087E3-6D79-440F-A879-52C857D71E31}" destId="{420F64C9-0487-4EAB-99CE-D27AD3D6EE78}" srcOrd="4" destOrd="0" presId="urn:microsoft.com/office/officeart/2018/2/layout/IconLabelList"/>
    <dgm:cxn modelId="{B46D0686-DCCA-41A0-B102-A529D6C188EF}" type="presParOf" srcId="{420F64C9-0487-4EAB-99CE-D27AD3D6EE78}" destId="{ECE5220A-EDEB-4956-A0D1-3C8E090EB1EC}" srcOrd="0" destOrd="0" presId="urn:microsoft.com/office/officeart/2018/2/layout/IconLabelList"/>
    <dgm:cxn modelId="{EE10EE13-AC1C-41F5-8A97-74691E6FB91B}" type="presParOf" srcId="{420F64C9-0487-4EAB-99CE-D27AD3D6EE78}" destId="{F44A5B14-0C1F-4E25-86B8-C1B76B038B6B}" srcOrd="1" destOrd="0" presId="urn:microsoft.com/office/officeart/2018/2/layout/IconLabelList"/>
    <dgm:cxn modelId="{168D624E-B814-43D9-BAF1-07F0C9158C45}" type="presParOf" srcId="{420F64C9-0487-4EAB-99CE-D27AD3D6EE78}" destId="{B512B17B-6E96-4828-B5EC-E7EAC28B675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9F662-B906-4D6A-8172-C33DDFD51910}">
      <dsp:nvSpPr>
        <dsp:cNvPr id="0" name=""/>
        <dsp:cNvSpPr/>
      </dsp:nvSpPr>
      <dsp:spPr>
        <a:xfrm>
          <a:off x="1063980" y="635603"/>
          <a:ext cx="1274535" cy="1274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2CBC4-64D8-4BF4-9F06-34E55953622D}">
      <dsp:nvSpPr>
        <dsp:cNvPr id="0" name=""/>
        <dsp:cNvSpPr/>
      </dsp:nvSpPr>
      <dsp:spPr>
        <a:xfrm>
          <a:off x="285097" y="2262241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Mission is what you do</a:t>
          </a:r>
        </a:p>
      </dsp:txBody>
      <dsp:txXfrm>
        <a:off x="285097" y="2262241"/>
        <a:ext cx="2832300" cy="720000"/>
      </dsp:txXfrm>
    </dsp:sp>
    <dsp:sp modelId="{1B57C846-8445-4542-A581-22021A9EE8A3}">
      <dsp:nvSpPr>
        <dsp:cNvPr id="0" name=""/>
        <dsp:cNvSpPr/>
      </dsp:nvSpPr>
      <dsp:spPr>
        <a:xfrm>
          <a:off x="4391932" y="635603"/>
          <a:ext cx="1274535" cy="127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77835-40C7-4261-A501-5CB428CE1FC2}">
      <dsp:nvSpPr>
        <dsp:cNvPr id="0" name=""/>
        <dsp:cNvSpPr/>
      </dsp:nvSpPr>
      <dsp:spPr>
        <a:xfrm>
          <a:off x="3613050" y="2262241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 vision is where you are going</a:t>
          </a:r>
        </a:p>
      </dsp:txBody>
      <dsp:txXfrm>
        <a:off x="3613050" y="2262241"/>
        <a:ext cx="2832300" cy="720000"/>
      </dsp:txXfrm>
    </dsp:sp>
    <dsp:sp modelId="{ECE5220A-EDEB-4956-A0D1-3C8E090EB1EC}">
      <dsp:nvSpPr>
        <dsp:cNvPr id="0" name=""/>
        <dsp:cNvSpPr/>
      </dsp:nvSpPr>
      <dsp:spPr>
        <a:xfrm>
          <a:off x="7719885" y="635603"/>
          <a:ext cx="1274535" cy="1274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2B17B-6E96-4828-B5EC-E7EAC28B6757}">
      <dsp:nvSpPr>
        <dsp:cNvPr id="0" name=""/>
        <dsp:cNvSpPr/>
      </dsp:nvSpPr>
      <dsp:spPr>
        <a:xfrm>
          <a:off x="6941002" y="2262241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Values are why you do what you do.</a:t>
          </a:r>
        </a:p>
      </dsp:txBody>
      <dsp:txXfrm>
        <a:off x="6941002" y="2262241"/>
        <a:ext cx="28323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11/3/2022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HLC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Academic Council   November 1, 2022</a:t>
            </a:r>
          </a:p>
          <a:p>
            <a:r>
              <a:rPr lang="en-US" dirty="0"/>
              <a:t>Lisa Stoothoff, Dean of the College</a:t>
            </a: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AEF04307-918E-BB5E-B0BB-2281547F6B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" b="15603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7A1C9B-04E6-861E-B918-3B0C21B0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4277802"/>
            <a:ext cx="6022449" cy="16224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6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DId someone say criterion?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BCF18-9FFD-5DB6-61A0-1534CA73A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4" y="4190337"/>
            <a:ext cx="3483865" cy="17099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200"/>
              <a:t>Can you name the Criterion?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068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7EB51-50DB-65B5-270F-B7EC942F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/>
              <a:t>Criterion 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A6DC8-0157-58F0-41C0-8E85C369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Criterion 1  MISSION</a:t>
            </a:r>
          </a:p>
          <a:p>
            <a:pPr>
              <a:buClr>
                <a:srgbClr val="9E3611"/>
              </a:buClr>
            </a:pPr>
            <a:r>
              <a:rPr lang="en-US" sz="1800" dirty="0"/>
              <a:t>Criterion 2 INTEGRITY</a:t>
            </a:r>
          </a:p>
          <a:p>
            <a:pPr>
              <a:buClr>
                <a:srgbClr val="9E3611"/>
              </a:buClr>
            </a:pPr>
            <a:r>
              <a:rPr lang="en-US" sz="1800" dirty="0"/>
              <a:t>Criterion 3 TEACHING QUALITY RESOURCES</a:t>
            </a:r>
          </a:p>
          <a:p>
            <a:pPr>
              <a:buClr>
                <a:srgbClr val="9E3611"/>
              </a:buClr>
            </a:pPr>
            <a:r>
              <a:rPr lang="en-US" sz="1800" dirty="0"/>
              <a:t>Criterion 4 TEACHING EVAULATION AND IMPROVEMENT</a:t>
            </a:r>
          </a:p>
          <a:p>
            <a:pPr>
              <a:buClr>
                <a:srgbClr val="9E3611"/>
              </a:buClr>
            </a:pPr>
            <a:r>
              <a:rPr lang="en-US" sz="1800" dirty="0"/>
              <a:t>Criterion 5 INSTITUTIONAL EFFECTIVENESS</a:t>
            </a:r>
          </a:p>
        </p:txBody>
      </p:sp>
      <p:pic>
        <p:nvPicPr>
          <p:cNvPr id="7" name="Graphic 6" descr="Shapes">
            <a:extLst>
              <a:ext uri="{FF2B5EF4-FFF2-40B4-BE49-F238E27FC236}">
                <a16:creationId xmlns:a16="http://schemas.microsoft.com/office/drawing/2014/main" id="{DE35C124-310F-2E63-A461-59C701CDD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3460" y="1595727"/>
            <a:ext cx="3369177" cy="33691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2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C84B8E-16E8-4E54-B4AC-84CE5159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0A005-D8CC-7F72-B7B7-DBF7BBC4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110054"/>
            <a:ext cx="6558608" cy="458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88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...and just for good measure....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E9EEEA-5DB7-4DC7-AF9F-74D1C19B7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199147-B958-49C0-9BE2-65BDD892F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A7C4B-09CC-CC52-F209-1A227550D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947" y="1678210"/>
            <a:ext cx="2989007" cy="3443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Who do you work for?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70505D-EC2C-4D1A-86DE-25837780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F20BDF-18D7-4E94-9BA1-9CEB40470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46920" y="5257800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8F42242-4089-4E5D-95C3-C113C73DA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96F87F1-ABB5-42FB-86BD-EED111CD3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5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64F49-B290-7BF3-4AB6-45EE77DE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Donnelly college!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DBD4-A5DA-845D-CC77-8ACFD4AF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dirty="0"/>
              <a:t>Benefits and Payroll processed through Archdiocese, but we work for Donnelly College.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11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B2F6D-C570-7792-260F-A0E28C065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43468"/>
            <a:ext cx="9966960" cy="3592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What is the acronYm HLC?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481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BABDA-706D-5006-2A68-D319346A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Higher Learning Commission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2B2F40-7F74-1CAF-591B-5C385B8E6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360420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854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C84B8E-16E8-4E54-B4AC-84CE5159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4F8C6-ED12-50DB-D304-AD498584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110054"/>
            <a:ext cx="6558608" cy="458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88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True or false?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E9EEEA-5DB7-4DC7-AF9F-74D1C19B7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199147-B958-49C0-9BE2-65BDD892F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E5A96-E68E-2108-AAA0-5599DF913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947" y="1678210"/>
            <a:ext cx="2989007" cy="3443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00000"/>
                </a:solidFill>
              </a:rPr>
              <a:t>Donnelly College completed the HLC Assessment Academy?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70505D-EC2C-4D1A-86DE-25837780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F20BDF-18D7-4E94-9BA1-9CEB40470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46920" y="5257800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8F42242-4089-4E5D-95C3-C113C73DA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96F87F1-ABB5-42FB-86BD-EED111CD3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07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157CD-9559-B315-9DF8-9831615B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</a:rPr>
              <a:t>TRUE!   </a:t>
            </a:r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June 15, 2021</a:t>
            </a:r>
          </a:p>
        </p:txBody>
      </p:sp>
      <p:pic>
        <p:nvPicPr>
          <p:cNvPr id="5" name="Picture 4" descr="Blue paint splatter on white background">
            <a:extLst>
              <a:ext uri="{FF2B5EF4-FFF2-40B4-BE49-F238E27FC236}">
                <a16:creationId xmlns:a16="http://schemas.microsoft.com/office/drawing/2014/main" id="{5EFDFB37-6D0F-9FDA-D848-F66DF424B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1" r="-11" b="-1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67ACC-70B9-A833-32B7-35B703433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Dr. Mary Pflanz</a:t>
            </a: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Joe Multhauf</a:t>
            </a: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Dr. Melissa Lenos</a:t>
            </a: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Jennifer Bales</a:t>
            </a: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Casey Rooman-Smith</a:t>
            </a: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Pedro Leite</a:t>
            </a:r>
          </a:p>
          <a:p>
            <a:pPr>
              <a:buClr>
                <a:srgbClr val="9E3611"/>
              </a:buClr>
            </a:pPr>
            <a:r>
              <a:rPr lang="en-US" sz="1800">
                <a:solidFill>
                  <a:srgbClr val="000000"/>
                </a:solidFill>
              </a:rPr>
              <a:t>Lisa Stoothoff</a:t>
            </a:r>
          </a:p>
          <a:p>
            <a:pPr>
              <a:buClr>
                <a:srgbClr val="9E3611"/>
              </a:buClr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03340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7FFA6-F02B-4AA5-0827-434F899F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en-US" sz="5000">
                <a:solidFill>
                  <a:schemeClr val="tx1"/>
                </a:solidFill>
              </a:rPr>
              <a:t>When was the last Interim visit?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545D5F13-A8D2-89BF-3480-86F4D620F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43" r="26260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3716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4A383-D898-B673-3B66-DA16D247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2018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03BAB50C-903B-D2E1-4503-1D06E9C79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081" y="2121408"/>
            <a:ext cx="7033933" cy="4050792"/>
          </a:xfrm>
        </p:spPr>
      </p:pic>
    </p:spTree>
    <p:extLst>
      <p:ext uri="{BB962C8B-B14F-4D97-AF65-F5344CB8AC3E}">
        <p14:creationId xmlns:p14="http://schemas.microsoft.com/office/powerpoint/2010/main" val="396024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C7CD547D-81C8-290A-2A96-59E341CF88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" b="1560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D945B-0137-8AA1-F736-4ABD4787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>
                <a:solidFill>
                  <a:srgbClr val="FFFFFF"/>
                </a:solidFill>
              </a:rPr>
              <a:t>True or false?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46E7-32BB-1831-CB8F-7E2276BCB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389120"/>
            <a:ext cx="7891272" cy="1069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</a:rPr>
              <a:t>Higher Education accreditation is voluntary?</a:t>
            </a:r>
          </a:p>
        </p:txBody>
      </p:sp>
    </p:spTree>
    <p:extLst>
      <p:ext uri="{BB962C8B-B14F-4D97-AF65-F5344CB8AC3E}">
        <p14:creationId xmlns:p14="http://schemas.microsoft.com/office/powerpoint/2010/main" val="16414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DF4AD7-61BC-5E86-3026-9CFB55B3D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TRUE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2C7B6-9CA0-601B-B2CE-793489606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en-US" dirty="0"/>
              <a:t>Participation is voluntary, </a:t>
            </a:r>
            <a:r>
              <a:rPr lang="en-US"/>
              <a:t>although </a:t>
            </a:r>
            <a:r>
              <a:rPr lang="en-US" b="1"/>
              <a:t>Accreditation</a:t>
            </a:r>
            <a:r>
              <a:rPr lang="en-US">
                <a:ea typeface="+mn-lt"/>
                <a:cs typeface="+mn-lt"/>
              </a:rPr>
              <a:t> provides a </a:t>
            </a:r>
            <a:r>
              <a:rPr lang="en-US" dirty="0">
                <a:ea typeface="+mn-lt"/>
                <a:cs typeface="+mn-lt"/>
              </a:rPr>
              <a:t>framework to manage resources &amp; strive for continuous improvement.</a:t>
            </a:r>
          </a:p>
        </p:txBody>
      </p:sp>
    </p:spTree>
    <p:extLst>
      <p:ext uri="{BB962C8B-B14F-4D97-AF65-F5344CB8AC3E}">
        <p14:creationId xmlns:p14="http://schemas.microsoft.com/office/powerpoint/2010/main" val="2955768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Wood Type</vt:lpstr>
      <vt:lpstr>HLC Review</vt:lpstr>
      <vt:lpstr>What is the acronYm HLC?</vt:lpstr>
      <vt:lpstr>Higher Learning Commission</vt:lpstr>
      <vt:lpstr>True or false?</vt:lpstr>
      <vt:lpstr>TRUE!    June 15, 2021</vt:lpstr>
      <vt:lpstr>When was the last Interim visit?</vt:lpstr>
      <vt:lpstr>September 2018</vt:lpstr>
      <vt:lpstr>True or false?</vt:lpstr>
      <vt:lpstr>TRUE</vt:lpstr>
      <vt:lpstr>DId someone say criterion?</vt:lpstr>
      <vt:lpstr>Criterion 1-5</vt:lpstr>
      <vt:lpstr>...and just for good measure....</vt:lpstr>
      <vt:lpstr>Donnelly college!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HLC </dc:title>
  <dc:creator/>
  <cp:lastModifiedBy/>
  <cp:revision>88</cp:revision>
  <dcterms:created xsi:type="dcterms:W3CDTF">2022-10-31T13:45:23Z</dcterms:created>
  <dcterms:modified xsi:type="dcterms:W3CDTF">2022-11-03T17:13:20Z</dcterms:modified>
</cp:coreProperties>
</file>