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63" r:id="rId11"/>
    <p:sldId id="262" r:id="rId12"/>
    <p:sldId id="274" r:id="rId13"/>
    <p:sldId id="275" r:id="rId14"/>
    <p:sldId id="279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5033" autoAdjust="0"/>
  </p:normalViewPr>
  <p:slideViewPr>
    <p:cSldViewPr snapToGrid="0">
      <p:cViewPr>
        <p:scale>
          <a:sx n="70" d="100"/>
          <a:sy n="70" d="100"/>
        </p:scale>
        <p:origin x="126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hronicdisease/programs-impact/sdoh.htm" TargetMode="External"/><Relationship Id="rId2" Type="http://schemas.openxmlformats.org/officeDocument/2006/relationships/hyperlink" Target="https://health.gov/healthypeople/objectives-and-data/social-determinants-health" TargetMode="External"/><Relationship Id="rId1" Type="http://schemas.openxmlformats.org/officeDocument/2006/relationships/hyperlink" Target="https://www.thebestcatholic.com/2016/09/05/saint-teresa-calcutt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hronicdisease/programs-impact/sdoh.htm" TargetMode="External"/><Relationship Id="rId2" Type="http://schemas.openxmlformats.org/officeDocument/2006/relationships/hyperlink" Target="https://health.gov/healthypeople/objectives-and-data/social-determinants-health" TargetMode="External"/><Relationship Id="rId1" Type="http://schemas.openxmlformats.org/officeDocument/2006/relationships/hyperlink" Target="https://www.thebestcatholic.com/2016/09/05/saint-teresa-calcutt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DE44C-EE68-4650-9850-CA5C6B451A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BA569D-6ED3-4896-97F9-4A977804E2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(2011). findhelp. https://findhelp.org</a:t>
          </a:r>
          <a:endParaRPr lang="en-US"/>
        </a:p>
      </dgm:t>
    </dgm:pt>
    <dgm:pt modelId="{0FC8D88C-AB63-42EC-B269-592DE742F3E7}" type="parTrans" cxnId="{BEF0FB6B-6602-4F81-BD39-E3BC18A89CF4}">
      <dgm:prSet/>
      <dgm:spPr/>
      <dgm:t>
        <a:bodyPr/>
        <a:lstStyle/>
        <a:p>
          <a:endParaRPr lang="en-US"/>
        </a:p>
      </dgm:t>
    </dgm:pt>
    <dgm:pt modelId="{481CD6B0-F3F4-4FAF-99DC-3A82B1D7F29A}" type="sibTrans" cxnId="{BEF0FB6B-6602-4F81-BD39-E3BC18A89CF4}">
      <dgm:prSet/>
      <dgm:spPr/>
      <dgm:t>
        <a:bodyPr/>
        <a:lstStyle/>
        <a:p>
          <a:endParaRPr lang="en-US"/>
        </a:p>
      </dgm:t>
    </dgm:pt>
    <dgm:pt modelId="{2D609780-0134-45B2-9EB3-895BE931B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(n.d.). </a:t>
          </a:r>
          <a:r>
            <a:rPr lang="en-US" b="0" i="1"/>
            <a:t>Saint Mother Teresa of Calcutta</a:t>
          </a:r>
          <a:r>
            <a:rPr lang="en-US" b="0" i="0"/>
            <a:t> [Review of </a:t>
          </a:r>
          <a:r>
            <a:rPr lang="en-US" b="0" i="1"/>
            <a:t>Saint Mother Teresa of Calcutta</a:t>
          </a:r>
          <a:r>
            <a:rPr lang="en-US" b="0" i="0"/>
            <a:t>]. Retrieved January 2, 2024, from </a:t>
          </a:r>
          <a:r>
            <a:rPr lang="en-US" b="0" i="0">
              <a:hlinkClick xmlns:r="http://schemas.openxmlformats.org/officeDocument/2006/relationships" r:id="rId1"/>
            </a:rPr>
            <a:t>https://www.thebestcatholic.com/2016/09/05/saint-teresa-calcutta/</a:t>
          </a:r>
          <a:endParaRPr lang="en-US"/>
        </a:p>
      </dgm:t>
    </dgm:pt>
    <dgm:pt modelId="{9628BAF5-8F86-4F67-A9FF-20643D0EA90D}" type="parTrans" cxnId="{C6382098-6936-42B7-899E-D49A9C9AE7AB}">
      <dgm:prSet/>
      <dgm:spPr/>
      <dgm:t>
        <a:bodyPr/>
        <a:lstStyle/>
        <a:p>
          <a:endParaRPr lang="en-US"/>
        </a:p>
      </dgm:t>
    </dgm:pt>
    <dgm:pt modelId="{EB539F58-C091-4061-B11A-5056C857455D}" type="sibTrans" cxnId="{C6382098-6936-42B7-899E-D49A9C9AE7AB}">
      <dgm:prSet/>
      <dgm:spPr/>
      <dgm:t>
        <a:bodyPr/>
        <a:lstStyle/>
        <a:p>
          <a:endParaRPr lang="en-US"/>
        </a:p>
      </dgm:t>
    </dgm:pt>
    <dgm:pt modelId="{7C6ECDFB-7D8B-4BCF-8993-1C1204C42E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“7 Key Trends in Poverty in the United States.” </a:t>
          </a:r>
          <a:r>
            <a:rPr lang="en-US" b="0" i="1"/>
            <a:t>Www.pgpf.org</a:t>
          </a:r>
          <a:r>
            <a:rPr lang="en-US" b="0" i="0"/>
            <a:t>, Peter G. Peterson Foundation, 25 Sept. 2023, www.pgpf.org/blog/2023/09/7-key-trends-in-poverty-in-the-united-states. Accessed 28 Dec. 2023.</a:t>
          </a:r>
          <a:endParaRPr lang="en-US"/>
        </a:p>
      </dgm:t>
    </dgm:pt>
    <dgm:pt modelId="{7F5DFAB2-FFBA-4819-9C17-F7FABB835169}" type="parTrans" cxnId="{0352CED7-BC9E-4840-9982-DA2167F800B9}">
      <dgm:prSet/>
      <dgm:spPr/>
      <dgm:t>
        <a:bodyPr/>
        <a:lstStyle/>
        <a:p>
          <a:endParaRPr lang="en-US"/>
        </a:p>
      </dgm:t>
    </dgm:pt>
    <dgm:pt modelId="{7974CB00-E518-469F-AE0D-165B7154B096}" type="sibTrans" cxnId="{0352CED7-BC9E-4840-9982-DA2167F800B9}">
      <dgm:prSet/>
      <dgm:spPr/>
      <dgm:t>
        <a:bodyPr/>
        <a:lstStyle/>
        <a:p>
          <a:endParaRPr lang="en-US"/>
        </a:p>
      </dgm:t>
    </dgm:pt>
    <dgm:pt modelId="{1FEA78B2-319F-4914-B354-3BBC0082E8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Healthy People 2030, U.S. Department of Health and Human Services, Office of Disease Prevention and Health Promotion. Retrieved [4 January 2024], from </a:t>
          </a:r>
          <a:r>
            <a:rPr lang="en-US" b="0" i="0">
              <a:hlinkClick xmlns:r="http://schemas.openxmlformats.org/officeDocument/2006/relationships" r:id="rId2"/>
            </a:rPr>
            <a:t>https://health.gov/healthypeople/objectives-and-data/social-determinants-health</a:t>
          </a:r>
          <a:endParaRPr lang="en-US" dirty="0"/>
        </a:p>
      </dgm:t>
    </dgm:pt>
    <dgm:pt modelId="{57D28D01-E8DA-4DA0-96F9-E779A9176AA4}" type="parTrans" cxnId="{D0D29B85-E894-4CCA-AA31-BDAECA068A01}">
      <dgm:prSet/>
      <dgm:spPr/>
      <dgm:t>
        <a:bodyPr/>
        <a:lstStyle/>
        <a:p>
          <a:endParaRPr lang="en-US"/>
        </a:p>
      </dgm:t>
    </dgm:pt>
    <dgm:pt modelId="{3A0667CC-B743-4B05-9736-6A77F9315E70}" type="sibTrans" cxnId="{D0D29B85-E894-4CCA-AA31-BDAECA068A01}">
      <dgm:prSet/>
      <dgm:spPr/>
      <dgm:t>
        <a:bodyPr/>
        <a:lstStyle/>
        <a:p>
          <a:endParaRPr lang="en-US"/>
        </a:p>
      </dgm:t>
    </dgm:pt>
    <dgm:pt modelId="{3ADA748A-0086-4621-8614-0DBA65E0A2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Prevention of Social Determinants of Health. Updated March 29, 2022. Accessed July 8, 2022. </a:t>
          </a:r>
          <a:r>
            <a:rPr lang="en-US" b="0" i="0" u="sng">
              <a:hlinkClick xmlns:r="http://schemas.openxmlformats.org/officeDocument/2006/relationships" r:id="rId3"/>
            </a:rPr>
            <a:t>https://www.cdc.gov/chronicdisease/programs-impact/sdoh.htm</a:t>
          </a:r>
          <a:endParaRPr lang="en-US"/>
        </a:p>
      </dgm:t>
    </dgm:pt>
    <dgm:pt modelId="{139E185C-0A8C-4593-AD7D-70781F5CB381}" type="parTrans" cxnId="{AD12BFDC-A686-4417-A530-0BF30DB4225B}">
      <dgm:prSet/>
      <dgm:spPr/>
      <dgm:t>
        <a:bodyPr/>
        <a:lstStyle/>
        <a:p>
          <a:endParaRPr lang="en-US"/>
        </a:p>
      </dgm:t>
    </dgm:pt>
    <dgm:pt modelId="{F247A1D0-DF5E-45F4-BAB9-0BFD8B7CEFD9}" type="sibTrans" cxnId="{AD12BFDC-A686-4417-A530-0BF30DB4225B}">
      <dgm:prSet/>
      <dgm:spPr/>
      <dgm:t>
        <a:bodyPr/>
        <a:lstStyle/>
        <a:p>
          <a:endParaRPr lang="en-US"/>
        </a:p>
      </dgm:t>
    </dgm:pt>
    <dgm:pt modelId="{E8C29C40-D758-44C6-8DED-5A75E2A2F9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Social Needs and Social Determinants: The Role of the Centers for Disease Control and Prevention and Public Health. Updated September 9, 2022. Accessed  26 Dec. 2023.</a:t>
          </a:r>
          <a:endParaRPr lang="en-US"/>
        </a:p>
      </dgm:t>
    </dgm:pt>
    <dgm:pt modelId="{1136E2A7-DC8E-484A-A350-9A490F3E300A}" type="parTrans" cxnId="{E40D75BF-D468-4AE0-BC45-751A543AA296}">
      <dgm:prSet/>
      <dgm:spPr/>
      <dgm:t>
        <a:bodyPr/>
        <a:lstStyle/>
        <a:p>
          <a:endParaRPr lang="en-US"/>
        </a:p>
      </dgm:t>
    </dgm:pt>
    <dgm:pt modelId="{91F6B95D-7A13-48D9-86CD-848BFBB7581A}" type="sibTrans" cxnId="{E40D75BF-D468-4AE0-BC45-751A543AA296}">
      <dgm:prSet/>
      <dgm:spPr/>
      <dgm:t>
        <a:bodyPr/>
        <a:lstStyle/>
        <a:p>
          <a:endParaRPr lang="en-US"/>
        </a:p>
      </dgm:t>
    </dgm:pt>
    <dgm:pt modelId="{1F843D3E-B706-497B-A726-0FAED6254E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Retrieved January 4, 2024, from https://findhelp.org</a:t>
          </a:r>
          <a:endParaRPr lang="en-US"/>
        </a:p>
      </dgm:t>
    </dgm:pt>
    <dgm:pt modelId="{10E644A5-8F79-4A02-BCBB-0A1C99139A40}" type="parTrans" cxnId="{33AC782D-07E7-49EE-AF96-A4C671A8AB72}">
      <dgm:prSet/>
      <dgm:spPr/>
      <dgm:t>
        <a:bodyPr/>
        <a:lstStyle/>
        <a:p>
          <a:endParaRPr lang="en-US"/>
        </a:p>
      </dgm:t>
    </dgm:pt>
    <dgm:pt modelId="{1B2CAC50-5551-40FC-AA33-FE66751516BB}" type="sibTrans" cxnId="{33AC782D-07E7-49EE-AF96-A4C671A8AB72}">
      <dgm:prSet/>
      <dgm:spPr/>
      <dgm:t>
        <a:bodyPr/>
        <a:lstStyle/>
        <a:p>
          <a:endParaRPr lang="en-US"/>
        </a:p>
      </dgm:t>
    </dgm:pt>
    <dgm:pt modelId="{410B1796-D048-4EBB-BFA8-2F1ED5AE1C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U.S. Census Bureau. (n.d.). </a:t>
          </a:r>
          <a:r>
            <a:rPr lang="en-US" b="0" i="1"/>
            <a:t>Wyandotte County, KS</a:t>
          </a:r>
          <a:r>
            <a:rPr lang="en-US" b="0" i="0"/>
            <a:t>. Explore Census Data. https://data.census.gov/profile/Wyandotte_County,_Kansas?g=050XX00US20209</a:t>
          </a:r>
          <a:endParaRPr lang="en-US"/>
        </a:p>
      </dgm:t>
    </dgm:pt>
    <dgm:pt modelId="{48A9A4F8-7C34-4284-A733-39BE3B28714B}" type="parTrans" cxnId="{4D218EED-058D-42AF-874D-1D05BE0D4ADC}">
      <dgm:prSet/>
      <dgm:spPr/>
      <dgm:t>
        <a:bodyPr/>
        <a:lstStyle/>
        <a:p>
          <a:endParaRPr lang="en-US"/>
        </a:p>
      </dgm:t>
    </dgm:pt>
    <dgm:pt modelId="{45C345D9-A5A3-410B-A15D-7058C2CAD45E}" type="sibTrans" cxnId="{4D218EED-058D-42AF-874D-1D05BE0D4ADC}">
      <dgm:prSet/>
      <dgm:spPr/>
      <dgm:t>
        <a:bodyPr/>
        <a:lstStyle/>
        <a:p>
          <a:endParaRPr lang="en-US"/>
        </a:p>
      </dgm:t>
    </dgm:pt>
    <dgm:pt modelId="{8C842B99-9E02-4A14-907B-4E5ABC5D0C78}" type="pres">
      <dgm:prSet presAssocID="{CA1DE44C-EE68-4650-9850-CA5C6B451AA3}" presName="linear" presStyleCnt="0">
        <dgm:presLayoutVars>
          <dgm:animLvl val="lvl"/>
          <dgm:resizeHandles val="exact"/>
        </dgm:presLayoutVars>
      </dgm:prSet>
      <dgm:spPr/>
    </dgm:pt>
    <dgm:pt modelId="{56364061-B702-45FB-BCB6-3BD00C861574}" type="pres">
      <dgm:prSet presAssocID="{C1BA569D-6ED3-4896-97F9-4A977804E2E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25B92E6-753B-4022-90C9-D6EBC5DCCB0E}" type="pres">
      <dgm:prSet presAssocID="{481CD6B0-F3F4-4FAF-99DC-3A82B1D7F29A}" presName="spacer" presStyleCnt="0"/>
      <dgm:spPr/>
    </dgm:pt>
    <dgm:pt modelId="{E4A54CB0-780C-43DE-AC39-BF81113A36E6}" type="pres">
      <dgm:prSet presAssocID="{2D609780-0134-45B2-9EB3-895BE931B6C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9C2DB28-8AFD-47D5-8033-C237D98DE36D}" type="pres">
      <dgm:prSet presAssocID="{EB539F58-C091-4061-B11A-5056C857455D}" presName="spacer" presStyleCnt="0"/>
      <dgm:spPr/>
    </dgm:pt>
    <dgm:pt modelId="{13BEFE51-7ED2-49F7-9145-5B75C2F849C0}" type="pres">
      <dgm:prSet presAssocID="{7C6ECDFB-7D8B-4BCF-8993-1C1204C42E2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F8805B7-1042-4DB7-BBF6-5C9BDC65DCB4}" type="pres">
      <dgm:prSet presAssocID="{7974CB00-E518-469F-AE0D-165B7154B096}" presName="spacer" presStyleCnt="0"/>
      <dgm:spPr/>
    </dgm:pt>
    <dgm:pt modelId="{E8C9E981-3948-4766-930D-B30D4E47D439}" type="pres">
      <dgm:prSet presAssocID="{1FEA78B2-319F-4914-B354-3BBC0082E87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93BAE7E-1252-49E9-BF9C-DE9182F69667}" type="pres">
      <dgm:prSet presAssocID="{3A0667CC-B743-4B05-9736-6A77F9315E70}" presName="spacer" presStyleCnt="0"/>
      <dgm:spPr/>
    </dgm:pt>
    <dgm:pt modelId="{EAA63B1F-3E2A-4FB3-A5C5-5B1A3D6B9134}" type="pres">
      <dgm:prSet presAssocID="{3ADA748A-0086-4621-8614-0DBA65E0A2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899653C-E7E8-404F-979F-909E21831DD2}" type="pres">
      <dgm:prSet presAssocID="{F247A1D0-DF5E-45F4-BAB9-0BFD8B7CEFD9}" presName="spacer" presStyleCnt="0"/>
      <dgm:spPr/>
    </dgm:pt>
    <dgm:pt modelId="{2BC73CEA-21A1-4503-B3D0-149AC61C1F51}" type="pres">
      <dgm:prSet presAssocID="{E8C29C40-D758-44C6-8DED-5A75E2A2F9D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C488EF4-5C3E-4777-AA26-20C896581B84}" type="pres">
      <dgm:prSet presAssocID="{91F6B95D-7A13-48D9-86CD-848BFBB7581A}" presName="spacer" presStyleCnt="0"/>
      <dgm:spPr/>
    </dgm:pt>
    <dgm:pt modelId="{8C8F6C16-2556-4FA8-9896-3C4FD37B05B4}" type="pres">
      <dgm:prSet presAssocID="{1F843D3E-B706-497B-A726-0FAED6254E2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C357B79-24AA-4DF2-8F21-913946DBA8C9}" type="pres">
      <dgm:prSet presAssocID="{1B2CAC50-5551-40FC-AA33-FE66751516BB}" presName="spacer" presStyleCnt="0"/>
      <dgm:spPr/>
    </dgm:pt>
    <dgm:pt modelId="{7B31737B-8BF3-4F6F-8290-272A5FEB78D2}" type="pres">
      <dgm:prSet presAssocID="{410B1796-D048-4EBB-BFA8-2F1ED5AE1CB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3AC782D-07E7-49EE-AF96-A4C671A8AB72}" srcId="{CA1DE44C-EE68-4650-9850-CA5C6B451AA3}" destId="{1F843D3E-B706-497B-A726-0FAED6254E24}" srcOrd="6" destOrd="0" parTransId="{10E644A5-8F79-4A02-BCBB-0A1C99139A40}" sibTransId="{1B2CAC50-5551-40FC-AA33-FE66751516BB}"/>
    <dgm:cxn modelId="{DC11FB5C-C001-488C-BED5-C8B880EFCA04}" type="presOf" srcId="{3ADA748A-0086-4621-8614-0DBA65E0A2CD}" destId="{EAA63B1F-3E2A-4FB3-A5C5-5B1A3D6B9134}" srcOrd="0" destOrd="0" presId="urn:microsoft.com/office/officeart/2005/8/layout/vList2"/>
    <dgm:cxn modelId="{BEF0FB6B-6602-4F81-BD39-E3BC18A89CF4}" srcId="{CA1DE44C-EE68-4650-9850-CA5C6B451AA3}" destId="{C1BA569D-6ED3-4896-97F9-4A977804E2E8}" srcOrd="0" destOrd="0" parTransId="{0FC8D88C-AB63-42EC-B269-592DE742F3E7}" sibTransId="{481CD6B0-F3F4-4FAF-99DC-3A82B1D7F29A}"/>
    <dgm:cxn modelId="{61097870-77A2-4034-ACD1-7E082A5212C2}" type="presOf" srcId="{CA1DE44C-EE68-4650-9850-CA5C6B451AA3}" destId="{8C842B99-9E02-4A14-907B-4E5ABC5D0C78}" srcOrd="0" destOrd="0" presId="urn:microsoft.com/office/officeart/2005/8/layout/vList2"/>
    <dgm:cxn modelId="{8A4D8E72-619F-4B2E-A0EA-A72250BD11A8}" type="presOf" srcId="{1FEA78B2-319F-4914-B354-3BBC0082E87D}" destId="{E8C9E981-3948-4766-930D-B30D4E47D439}" srcOrd="0" destOrd="0" presId="urn:microsoft.com/office/officeart/2005/8/layout/vList2"/>
    <dgm:cxn modelId="{D0D29B85-E894-4CCA-AA31-BDAECA068A01}" srcId="{CA1DE44C-EE68-4650-9850-CA5C6B451AA3}" destId="{1FEA78B2-319F-4914-B354-3BBC0082E87D}" srcOrd="3" destOrd="0" parTransId="{57D28D01-E8DA-4DA0-96F9-E779A9176AA4}" sibTransId="{3A0667CC-B743-4B05-9736-6A77F9315E70}"/>
    <dgm:cxn modelId="{3818F787-7E30-46B2-869C-5C3DDBCD10FF}" type="presOf" srcId="{7C6ECDFB-7D8B-4BCF-8993-1C1204C42E21}" destId="{13BEFE51-7ED2-49F7-9145-5B75C2F849C0}" srcOrd="0" destOrd="0" presId="urn:microsoft.com/office/officeart/2005/8/layout/vList2"/>
    <dgm:cxn modelId="{501CAB90-E738-43E9-943F-A5894B5105CD}" type="presOf" srcId="{2D609780-0134-45B2-9EB3-895BE931B6C8}" destId="{E4A54CB0-780C-43DE-AC39-BF81113A36E6}" srcOrd="0" destOrd="0" presId="urn:microsoft.com/office/officeart/2005/8/layout/vList2"/>
    <dgm:cxn modelId="{C6382098-6936-42B7-899E-D49A9C9AE7AB}" srcId="{CA1DE44C-EE68-4650-9850-CA5C6B451AA3}" destId="{2D609780-0134-45B2-9EB3-895BE931B6C8}" srcOrd="1" destOrd="0" parTransId="{9628BAF5-8F86-4F67-A9FF-20643D0EA90D}" sibTransId="{EB539F58-C091-4061-B11A-5056C857455D}"/>
    <dgm:cxn modelId="{A1F44FB7-8671-49C3-B56C-1E9BE57D32C0}" type="presOf" srcId="{E8C29C40-D758-44C6-8DED-5A75E2A2F9D7}" destId="{2BC73CEA-21A1-4503-B3D0-149AC61C1F51}" srcOrd="0" destOrd="0" presId="urn:microsoft.com/office/officeart/2005/8/layout/vList2"/>
    <dgm:cxn modelId="{E40D75BF-D468-4AE0-BC45-751A543AA296}" srcId="{CA1DE44C-EE68-4650-9850-CA5C6B451AA3}" destId="{E8C29C40-D758-44C6-8DED-5A75E2A2F9D7}" srcOrd="5" destOrd="0" parTransId="{1136E2A7-DC8E-484A-A350-9A490F3E300A}" sibTransId="{91F6B95D-7A13-48D9-86CD-848BFBB7581A}"/>
    <dgm:cxn modelId="{0352CED7-BC9E-4840-9982-DA2167F800B9}" srcId="{CA1DE44C-EE68-4650-9850-CA5C6B451AA3}" destId="{7C6ECDFB-7D8B-4BCF-8993-1C1204C42E21}" srcOrd="2" destOrd="0" parTransId="{7F5DFAB2-FFBA-4819-9C17-F7FABB835169}" sibTransId="{7974CB00-E518-469F-AE0D-165B7154B096}"/>
    <dgm:cxn modelId="{AD12BFDC-A686-4417-A530-0BF30DB4225B}" srcId="{CA1DE44C-EE68-4650-9850-CA5C6B451AA3}" destId="{3ADA748A-0086-4621-8614-0DBA65E0A2CD}" srcOrd="4" destOrd="0" parTransId="{139E185C-0A8C-4593-AD7D-70781F5CB381}" sibTransId="{F247A1D0-DF5E-45F4-BAB9-0BFD8B7CEFD9}"/>
    <dgm:cxn modelId="{F47C03DF-E1F7-462D-A00E-226D95C443ED}" type="presOf" srcId="{C1BA569D-6ED3-4896-97F9-4A977804E2E8}" destId="{56364061-B702-45FB-BCB6-3BD00C861574}" srcOrd="0" destOrd="0" presId="urn:microsoft.com/office/officeart/2005/8/layout/vList2"/>
    <dgm:cxn modelId="{50DD21E5-4632-4E7D-A37C-AB796668B2EF}" type="presOf" srcId="{1F843D3E-B706-497B-A726-0FAED6254E24}" destId="{8C8F6C16-2556-4FA8-9896-3C4FD37B05B4}" srcOrd="0" destOrd="0" presId="urn:microsoft.com/office/officeart/2005/8/layout/vList2"/>
    <dgm:cxn modelId="{4D218EED-058D-42AF-874D-1D05BE0D4ADC}" srcId="{CA1DE44C-EE68-4650-9850-CA5C6B451AA3}" destId="{410B1796-D048-4EBB-BFA8-2F1ED5AE1CB6}" srcOrd="7" destOrd="0" parTransId="{48A9A4F8-7C34-4284-A733-39BE3B28714B}" sibTransId="{45C345D9-A5A3-410B-A15D-7058C2CAD45E}"/>
    <dgm:cxn modelId="{7A2B58F5-E39F-4CC7-BC89-50691E467965}" type="presOf" srcId="{410B1796-D048-4EBB-BFA8-2F1ED5AE1CB6}" destId="{7B31737B-8BF3-4F6F-8290-272A5FEB78D2}" srcOrd="0" destOrd="0" presId="urn:microsoft.com/office/officeart/2005/8/layout/vList2"/>
    <dgm:cxn modelId="{9A8428EE-813F-413B-8061-DEACEFD66935}" type="presParOf" srcId="{8C842B99-9E02-4A14-907B-4E5ABC5D0C78}" destId="{56364061-B702-45FB-BCB6-3BD00C861574}" srcOrd="0" destOrd="0" presId="urn:microsoft.com/office/officeart/2005/8/layout/vList2"/>
    <dgm:cxn modelId="{0C342E91-C84C-45CB-9BCE-0531AD0322BF}" type="presParOf" srcId="{8C842B99-9E02-4A14-907B-4E5ABC5D0C78}" destId="{625B92E6-753B-4022-90C9-D6EBC5DCCB0E}" srcOrd="1" destOrd="0" presId="urn:microsoft.com/office/officeart/2005/8/layout/vList2"/>
    <dgm:cxn modelId="{EF99FBDA-4F1F-4559-9689-42563B2AE30A}" type="presParOf" srcId="{8C842B99-9E02-4A14-907B-4E5ABC5D0C78}" destId="{E4A54CB0-780C-43DE-AC39-BF81113A36E6}" srcOrd="2" destOrd="0" presId="urn:microsoft.com/office/officeart/2005/8/layout/vList2"/>
    <dgm:cxn modelId="{A00081C2-D597-41EA-B9F8-67EBCF924C69}" type="presParOf" srcId="{8C842B99-9E02-4A14-907B-4E5ABC5D0C78}" destId="{E9C2DB28-8AFD-47D5-8033-C237D98DE36D}" srcOrd="3" destOrd="0" presId="urn:microsoft.com/office/officeart/2005/8/layout/vList2"/>
    <dgm:cxn modelId="{101E80D0-4B7E-4472-A685-5EC2CE712D59}" type="presParOf" srcId="{8C842B99-9E02-4A14-907B-4E5ABC5D0C78}" destId="{13BEFE51-7ED2-49F7-9145-5B75C2F849C0}" srcOrd="4" destOrd="0" presId="urn:microsoft.com/office/officeart/2005/8/layout/vList2"/>
    <dgm:cxn modelId="{69D4C8F0-2B10-4878-B228-76CD7C0ECDBA}" type="presParOf" srcId="{8C842B99-9E02-4A14-907B-4E5ABC5D0C78}" destId="{AF8805B7-1042-4DB7-BBF6-5C9BDC65DCB4}" srcOrd="5" destOrd="0" presId="urn:microsoft.com/office/officeart/2005/8/layout/vList2"/>
    <dgm:cxn modelId="{9BD16F92-D77F-45EF-8CEF-DF8147D7D47A}" type="presParOf" srcId="{8C842B99-9E02-4A14-907B-4E5ABC5D0C78}" destId="{E8C9E981-3948-4766-930D-B30D4E47D439}" srcOrd="6" destOrd="0" presId="urn:microsoft.com/office/officeart/2005/8/layout/vList2"/>
    <dgm:cxn modelId="{71850F0D-1DC0-4198-A0E7-364C757AB425}" type="presParOf" srcId="{8C842B99-9E02-4A14-907B-4E5ABC5D0C78}" destId="{193BAE7E-1252-49E9-BF9C-DE9182F69667}" srcOrd="7" destOrd="0" presId="urn:microsoft.com/office/officeart/2005/8/layout/vList2"/>
    <dgm:cxn modelId="{F344C179-4517-4302-8FC5-79CE13D7C875}" type="presParOf" srcId="{8C842B99-9E02-4A14-907B-4E5ABC5D0C78}" destId="{EAA63B1F-3E2A-4FB3-A5C5-5B1A3D6B9134}" srcOrd="8" destOrd="0" presId="urn:microsoft.com/office/officeart/2005/8/layout/vList2"/>
    <dgm:cxn modelId="{59515B53-3874-4ABA-BD42-1BD009CD6D25}" type="presParOf" srcId="{8C842B99-9E02-4A14-907B-4E5ABC5D0C78}" destId="{7899653C-E7E8-404F-979F-909E21831DD2}" srcOrd="9" destOrd="0" presId="urn:microsoft.com/office/officeart/2005/8/layout/vList2"/>
    <dgm:cxn modelId="{6314796C-AF28-4614-80C8-527DC159083E}" type="presParOf" srcId="{8C842B99-9E02-4A14-907B-4E5ABC5D0C78}" destId="{2BC73CEA-21A1-4503-B3D0-149AC61C1F51}" srcOrd="10" destOrd="0" presId="urn:microsoft.com/office/officeart/2005/8/layout/vList2"/>
    <dgm:cxn modelId="{4E70C21F-2706-4009-A086-63975DE77D9A}" type="presParOf" srcId="{8C842B99-9E02-4A14-907B-4E5ABC5D0C78}" destId="{DC488EF4-5C3E-4777-AA26-20C896581B84}" srcOrd="11" destOrd="0" presId="urn:microsoft.com/office/officeart/2005/8/layout/vList2"/>
    <dgm:cxn modelId="{9309E560-630A-4C91-A924-C767F208D5D9}" type="presParOf" srcId="{8C842B99-9E02-4A14-907B-4E5ABC5D0C78}" destId="{8C8F6C16-2556-4FA8-9896-3C4FD37B05B4}" srcOrd="12" destOrd="0" presId="urn:microsoft.com/office/officeart/2005/8/layout/vList2"/>
    <dgm:cxn modelId="{5F991099-F443-4122-9177-3830224D9FB9}" type="presParOf" srcId="{8C842B99-9E02-4A14-907B-4E5ABC5D0C78}" destId="{5C357B79-24AA-4DF2-8F21-913946DBA8C9}" srcOrd="13" destOrd="0" presId="urn:microsoft.com/office/officeart/2005/8/layout/vList2"/>
    <dgm:cxn modelId="{B0D1D52D-A8A7-44AC-9E35-981EEE5AA24B}" type="presParOf" srcId="{8C842B99-9E02-4A14-907B-4E5ABC5D0C78}" destId="{7B31737B-8BF3-4F6F-8290-272A5FEB78D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64061-B702-45FB-BCB6-3BD00C861574}">
      <dsp:nvSpPr>
        <dsp:cNvPr id="0" name=""/>
        <dsp:cNvSpPr/>
      </dsp:nvSpPr>
      <dsp:spPr>
        <a:xfrm>
          <a:off x="0" y="97126"/>
          <a:ext cx="5614987" cy="54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(2011). findhelp. https://findhelp.org</a:t>
          </a:r>
          <a:endParaRPr lang="en-US" sz="900" kern="1200"/>
        </a:p>
      </dsp:txBody>
      <dsp:txXfrm>
        <a:off x="26836" y="123962"/>
        <a:ext cx="5561315" cy="496068"/>
      </dsp:txXfrm>
    </dsp:sp>
    <dsp:sp modelId="{E4A54CB0-780C-43DE-AC39-BF81113A36E6}">
      <dsp:nvSpPr>
        <dsp:cNvPr id="0" name=""/>
        <dsp:cNvSpPr/>
      </dsp:nvSpPr>
      <dsp:spPr>
        <a:xfrm>
          <a:off x="0" y="672786"/>
          <a:ext cx="5614987" cy="549740"/>
        </a:xfrm>
        <a:prstGeom prst="roundRect">
          <a:avLst/>
        </a:prstGeom>
        <a:solidFill>
          <a:schemeClr val="accent5">
            <a:hueOff val="891034"/>
            <a:satOff val="-573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(n.d.). </a:t>
          </a:r>
          <a:r>
            <a:rPr lang="en-US" sz="900" b="0" i="1" kern="1200"/>
            <a:t>Saint Mother Teresa of Calcutta</a:t>
          </a:r>
          <a:r>
            <a:rPr lang="en-US" sz="900" b="0" i="0" kern="1200"/>
            <a:t> [Review of </a:t>
          </a:r>
          <a:r>
            <a:rPr lang="en-US" sz="900" b="0" i="1" kern="1200"/>
            <a:t>Saint Mother Teresa of Calcutta</a:t>
          </a:r>
          <a:r>
            <a:rPr lang="en-US" sz="900" b="0" i="0" kern="1200"/>
            <a:t>]. Retrieved January 2, 2024, from </a:t>
          </a:r>
          <a:r>
            <a:rPr lang="en-US" sz="900" b="0" i="0" kern="1200">
              <a:hlinkClick xmlns:r="http://schemas.openxmlformats.org/officeDocument/2006/relationships" r:id="rId1"/>
            </a:rPr>
            <a:t>https://www.thebestcatholic.com/2016/09/05/saint-teresa-calcutta/</a:t>
          </a:r>
          <a:endParaRPr lang="en-US" sz="900" kern="1200"/>
        </a:p>
      </dsp:txBody>
      <dsp:txXfrm>
        <a:off x="26836" y="699622"/>
        <a:ext cx="5561315" cy="496068"/>
      </dsp:txXfrm>
    </dsp:sp>
    <dsp:sp modelId="{13BEFE51-7ED2-49F7-9145-5B75C2F849C0}">
      <dsp:nvSpPr>
        <dsp:cNvPr id="0" name=""/>
        <dsp:cNvSpPr/>
      </dsp:nvSpPr>
      <dsp:spPr>
        <a:xfrm>
          <a:off x="0" y="1248446"/>
          <a:ext cx="5614987" cy="549740"/>
        </a:xfrm>
        <a:prstGeom prst="roundRect">
          <a:avLst/>
        </a:prstGeom>
        <a:solidFill>
          <a:schemeClr val="accent5">
            <a:hueOff val="1782068"/>
            <a:satOff val="-1147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“7 Key Trends in Poverty in the United States.” </a:t>
          </a:r>
          <a:r>
            <a:rPr lang="en-US" sz="900" b="0" i="1" kern="1200"/>
            <a:t>Www.pgpf.org</a:t>
          </a:r>
          <a:r>
            <a:rPr lang="en-US" sz="900" b="0" i="0" kern="1200"/>
            <a:t>, Peter G. Peterson Foundation, 25 Sept. 2023, www.pgpf.org/blog/2023/09/7-key-trends-in-poverty-in-the-united-states. Accessed 28 Dec. 2023.</a:t>
          </a:r>
          <a:endParaRPr lang="en-US" sz="900" kern="1200"/>
        </a:p>
      </dsp:txBody>
      <dsp:txXfrm>
        <a:off x="26836" y="1275282"/>
        <a:ext cx="5561315" cy="496068"/>
      </dsp:txXfrm>
    </dsp:sp>
    <dsp:sp modelId="{E8C9E981-3948-4766-930D-B30D4E47D439}">
      <dsp:nvSpPr>
        <dsp:cNvPr id="0" name=""/>
        <dsp:cNvSpPr/>
      </dsp:nvSpPr>
      <dsp:spPr>
        <a:xfrm>
          <a:off x="0" y="1824106"/>
          <a:ext cx="5614987" cy="549740"/>
        </a:xfrm>
        <a:prstGeom prst="roundRect">
          <a:avLst/>
        </a:prstGeom>
        <a:solidFill>
          <a:schemeClr val="accent5">
            <a:hueOff val="2673102"/>
            <a:satOff val="-1720"/>
            <a:lumOff val="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Healthy People 2030, U.S. Department of Health and Human Services, Office of Disease Prevention and Health Promotion. Retrieved [4 January 2024], from </a:t>
          </a:r>
          <a:r>
            <a:rPr lang="en-US" sz="900" b="0" i="0" kern="1200">
              <a:hlinkClick xmlns:r="http://schemas.openxmlformats.org/officeDocument/2006/relationships" r:id="rId2"/>
            </a:rPr>
            <a:t>https://health.gov/healthypeople/objectives-and-data/social-determinants-health</a:t>
          </a:r>
          <a:endParaRPr lang="en-US" sz="900" kern="1200" dirty="0"/>
        </a:p>
      </dsp:txBody>
      <dsp:txXfrm>
        <a:off x="26836" y="1850942"/>
        <a:ext cx="5561315" cy="496068"/>
      </dsp:txXfrm>
    </dsp:sp>
    <dsp:sp modelId="{EAA63B1F-3E2A-4FB3-A5C5-5B1A3D6B9134}">
      <dsp:nvSpPr>
        <dsp:cNvPr id="0" name=""/>
        <dsp:cNvSpPr/>
      </dsp:nvSpPr>
      <dsp:spPr>
        <a:xfrm>
          <a:off x="0" y="2399766"/>
          <a:ext cx="5614987" cy="549740"/>
        </a:xfrm>
        <a:prstGeom prst="roundRect">
          <a:avLst/>
        </a:prstGeom>
        <a:solidFill>
          <a:schemeClr val="accent5">
            <a:hueOff val="3564136"/>
            <a:satOff val="-2293"/>
            <a:lumOff val="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Prevention of Social Determinants of Health. Updated March 29, 2022. Accessed July 8, 2022. </a:t>
          </a:r>
          <a:r>
            <a:rPr lang="en-US" sz="900" b="0" i="0" u="sng" kern="1200">
              <a:hlinkClick xmlns:r="http://schemas.openxmlformats.org/officeDocument/2006/relationships" r:id="rId3"/>
            </a:rPr>
            <a:t>https://www.cdc.gov/chronicdisease/programs-impact/sdoh.htm</a:t>
          </a:r>
          <a:endParaRPr lang="en-US" sz="900" kern="1200"/>
        </a:p>
      </dsp:txBody>
      <dsp:txXfrm>
        <a:off x="26836" y="2426602"/>
        <a:ext cx="5561315" cy="496068"/>
      </dsp:txXfrm>
    </dsp:sp>
    <dsp:sp modelId="{2BC73CEA-21A1-4503-B3D0-149AC61C1F51}">
      <dsp:nvSpPr>
        <dsp:cNvPr id="0" name=""/>
        <dsp:cNvSpPr/>
      </dsp:nvSpPr>
      <dsp:spPr>
        <a:xfrm>
          <a:off x="0" y="2975426"/>
          <a:ext cx="5614987" cy="549740"/>
        </a:xfrm>
        <a:prstGeom prst="roundRect">
          <a:avLst/>
        </a:prstGeom>
        <a:solidFill>
          <a:schemeClr val="accent5">
            <a:hueOff val="4455170"/>
            <a:satOff val="-2866"/>
            <a:lumOff val="19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Social Needs and Social Determinants: The Role of the Centers for Disease Control and Prevention and Public Health. Updated September 9, 2022. Accessed  26 Dec. 2023.</a:t>
          </a:r>
          <a:endParaRPr lang="en-US" sz="900" kern="1200"/>
        </a:p>
      </dsp:txBody>
      <dsp:txXfrm>
        <a:off x="26836" y="3002262"/>
        <a:ext cx="5561315" cy="496068"/>
      </dsp:txXfrm>
    </dsp:sp>
    <dsp:sp modelId="{8C8F6C16-2556-4FA8-9896-3C4FD37B05B4}">
      <dsp:nvSpPr>
        <dsp:cNvPr id="0" name=""/>
        <dsp:cNvSpPr/>
      </dsp:nvSpPr>
      <dsp:spPr>
        <a:xfrm>
          <a:off x="0" y="3551086"/>
          <a:ext cx="5614987" cy="549740"/>
        </a:xfrm>
        <a:prstGeom prst="roundRect">
          <a:avLst/>
        </a:prstGeom>
        <a:solidFill>
          <a:schemeClr val="accent5">
            <a:hueOff val="5346204"/>
            <a:satOff val="-3440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Retrieved January 4, 2024, from https://findhelp.org</a:t>
          </a:r>
          <a:endParaRPr lang="en-US" sz="900" kern="1200"/>
        </a:p>
      </dsp:txBody>
      <dsp:txXfrm>
        <a:off x="26836" y="3577922"/>
        <a:ext cx="5561315" cy="496068"/>
      </dsp:txXfrm>
    </dsp:sp>
    <dsp:sp modelId="{7B31737B-8BF3-4F6F-8290-272A5FEB78D2}">
      <dsp:nvSpPr>
        <dsp:cNvPr id="0" name=""/>
        <dsp:cNvSpPr/>
      </dsp:nvSpPr>
      <dsp:spPr>
        <a:xfrm>
          <a:off x="0" y="4126746"/>
          <a:ext cx="5614987" cy="54974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/>
            <a:t>U.S. Census Bureau. (n.d.). </a:t>
          </a:r>
          <a:r>
            <a:rPr lang="en-US" sz="900" b="0" i="1" kern="1200"/>
            <a:t>Wyandotte County, KS</a:t>
          </a:r>
          <a:r>
            <a:rPr lang="en-US" sz="900" b="0" i="0" kern="1200"/>
            <a:t>. Explore Census Data. https://data.census.gov/profile/Wyandotte_County,_Kansas?g=050XX00US20209</a:t>
          </a:r>
          <a:endParaRPr lang="en-US" sz="900" kern="1200"/>
        </a:p>
      </dsp:txBody>
      <dsp:txXfrm>
        <a:off x="26836" y="4153582"/>
        <a:ext cx="5561315" cy="49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4744-227B-B558-2D4A-80B6D2B4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EE07E-E8D8-CD51-EACF-F12863CBD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EF06-E54D-7143-3AC2-856DF573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D257-780B-D2A3-7FC0-6FD04875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81DB-C668-DFA3-97E1-61E0D71A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66E7-D58B-0492-F11D-521B94F2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68715-462C-3C9D-6AF3-CA8EE669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68E6-E084-BC00-DF25-D001FF0D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9F2C-2830-89FB-0F00-111F2F8A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3CC5B-D1E1-9704-C03B-52138FF7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862F2-A9B6-CE6E-F440-AFA78679C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A40B0-EAEE-E605-E3EA-30A79127A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B489-FA6F-933A-F503-F2666C8E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558F-2A0D-5ABB-0642-2FD5A3E4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DEC0B-0178-25F4-74E2-CE05BFD8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3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08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7560-5FDF-7556-77B1-D40BCE20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1849-239F-F9C8-DC56-51313DC4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CB0E-843C-35CA-18B6-DED1A6FA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B942-6282-FDA0-1F2A-72B4521C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F0007-19BA-21E5-F208-8765D536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8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903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3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9765-49A2-4F6A-866B-0353EE10720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6-A2D6-4798-806C-D4056738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1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1F77-88DA-455F-B225-6320C4CA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D1AC0-BF9F-5A78-5F46-3ACAF268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2137F-8E9C-87AC-3F16-DA21963C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FC4A-81AD-EF74-E32A-D5A7A831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5D1A-649D-6AEE-1BAA-3C9BA819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4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6BFB-B56E-6AE8-F7D6-BDEC7FA0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25A2-6B4D-7DB0-A101-1A671E42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97512-B2FF-0A7C-353A-44437BDB5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32327-B28E-F7D5-FFF9-ACE67B2E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ADE1F-9968-B125-66D0-AA21C241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6B34C-1BEE-9BF6-DD64-45966191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338-87D2-C2B2-DB2C-920987CA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6F9AA-18FD-7C3E-8612-A07053C9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918AF-65B2-00B1-0E62-F359C1794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98AB0-3AA0-6DF6-05A4-B9E770A42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19D7D-B89E-6262-BACD-6903E5D1F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D200E-E237-814E-0B7C-F2F781C1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888FF-4D74-BDD1-DE14-5189E210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5211C-7240-F011-DA93-1B799AB9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4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11C7-FDDC-DBD1-93BB-C37070E3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B8733-AFC8-CEAD-8E69-ABD2B814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F9B60-2DFE-616A-73B8-E986D5A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8F64D-127A-BA0A-B1A7-5D7FF3EE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9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32420-3496-A093-F394-944218C3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8EA0F-316C-6D9C-E89C-C7D7D189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3B46F-C827-F430-C76D-CE5E332D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D680-49A7-5C0E-9DA3-0AA73832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6CA1-D32C-5CBB-1D84-72999BCF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9A74-9457-3BEA-C5B7-2A4ADA53A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755E-6EFC-CF6A-3A00-79572B76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12552-29B7-DBFA-257E-8F4DED4C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9F2FF-9359-7483-20B6-89A0ED1B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2A1D-81D9-107A-B98B-36A294A1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EE51F-5511-DD20-1553-0373500A6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1865C-8466-9C94-DE5A-018DEDBCD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543B-F6F2-3824-9CFC-BFA3D3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11D36-8C76-41D5-47EB-CCD25B22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3B26A-5606-1358-3C0C-C8843968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805AF-1EE4-AE03-986A-1C614EAB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3B8DA-5400-DDB8-4227-2CA0CB25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58D96-8456-B518-6113-7715E33B7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0C8B-3C04-4400-DE0C-D7DE543A4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E2F17-A873-30D6-8BF2-EF813238D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3D8D84-1243-4ADD-A9C1-05129A584C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C3BC-06A4-43F3-B78A-9BB922FA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4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layspent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095953A-7DC0-3F46-6E96-31FBC9B1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7A3D96-0FAB-1097-EDDA-3FEF83BF3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AB96BF-DFB3-4E65-F857-5FB09808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350EA2-C795-0DD6-A39B-C92018940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AC1597-691C-C2BF-535E-B9DBBAA76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How Poor, Really, Are America’s Poor? | The Heritage Foundation">
            <a:extLst>
              <a:ext uri="{FF2B5EF4-FFF2-40B4-BE49-F238E27FC236}">
                <a16:creationId xmlns:a16="http://schemas.microsoft.com/office/drawing/2014/main" id="{8441EAB1-A79D-7829-1B62-0DB059638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2"/>
          <a:stretch/>
        </p:blipFill>
        <p:spPr bwMode="auto">
          <a:xfrm>
            <a:off x="553571" y="720407"/>
            <a:ext cx="6792959" cy="28636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ew year, new laws: The US poverty and precarity crisis in 2023">
            <a:extLst>
              <a:ext uri="{FF2B5EF4-FFF2-40B4-BE49-F238E27FC236}">
                <a16:creationId xmlns:a16="http://schemas.microsoft.com/office/drawing/2014/main" id="{258EAF97-1146-9314-9A3A-2F7D541DE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r="2" b="13756"/>
          <a:stretch/>
        </p:blipFill>
        <p:spPr bwMode="auto">
          <a:xfrm>
            <a:off x="553571" y="3766185"/>
            <a:ext cx="6792959" cy="2999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19663-4997-C55D-EBC3-FB0CBFF34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571" y="1543792"/>
            <a:ext cx="4431490" cy="2987269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Faces of Poverty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31EFD-9B88-2B8B-1724-243B23CA9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7575" y="4073860"/>
            <a:ext cx="4424426" cy="212795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 presentation by: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Megan Kelly, DNP, APRN, PMHNP-BC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Donnelly College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Faculty Workshop 2024</a:t>
            </a: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2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34ADA-70F5-47D4-8FCE-7F6DC078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3973-7C68-FF77-9AF9-6F4707A7E471}"/>
              </a:ext>
            </a:extLst>
          </p:cNvPr>
          <p:cNvSpPr>
            <a:spLocks/>
          </p:cNvSpPr>
          <p:nvPr/>
        </p:nvSpPr>
        <p:spPr>
          <a:xfrm>
            <a:off x="8250135" y="2418746"/>
            <a:ext cx="3593522" cy="36759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Pay the rent or mortgage?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Keep the utilities on?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Buy the required food each week?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Make loan payments?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Get evicted? 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Take care of your children?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During the simulation, did you ever consider that you would cheat, steal money, or do something illegal?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Improve your situation throughout the month?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Look for a job?</a:t>
            </a:r>
          </a:p>
          <a:p>
            <a:pPr marL="342900" indent="-342900" defTabSz="530352">
              <a:lnSpc>
                <a:spcPct val="90000"/>
              </a:lnSpc>
              <a:buAutoNum type="arabicPeriod"/>
            </a:pPr>
            <a:r>
              <a:rPr lang="en-US" sz="1700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Help others out?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7D32B-8EE3-F8D1-E684-5439E446E4CB}"/>
              </a:ext>
            </a:extLst>
          </p:cNvPr>
          <p:cNvSpPr>
            <a:spLocks/>
          </p:cNvSpPr>
          <p:nvPr/>
        </p:nvSpPr>
        <p:spPr>
          <a:xfrm>
            <a:off x="4917925" y="2856975"/>
            <a:ext cx="2850372" cy="245599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30352">
              <a:spcAft>
                <a:spcPts val="600"/>
              </a:spcAft>
            </a:pPr>
            <a:r>
              <a:rPr lang="en-US" sz="278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the month, were you able to: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531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8220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222" name="Picture 822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223" name="Oval 822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224" name="Picture 822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25" name="Picture 8224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226" name="Rectangle 8225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27" name="Rectangle 8226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8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7E3E9-A4F6-F7B7-2365-D51F560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Should We Care?</a:t>
            </a:r>
          </a:p>
        </p:txBody>
      </p:sp>
      <p:sp>
        <p:nvSpPr>
          <p:cNvPr id="8229" name="Rectangle 8228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30" name="Freeform: Shape 8229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1A77-E04C-C5CB-68FC-E558EEA8E338}"/>
              </a:ext>
            </a:extLst>
          </p:cNvPr>
          <p:cNvSpPr>
            <a:spLocks/>
          </p:cNvSpPr>
          <p:nvPr/>
        </p:nvSpPr>
        <p:spPr>
          <a:xfrm>
            <a:off x="1522412" y="3818758"/>
            <a:ext cx="2717469" cy="174087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0292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Our Mission and Duty to Do So: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14EEA-5655-727B-ED10-90EE6085A65E}"/>
              </a:ext>
            </a:extLst>
          </p:cNvPr>
          <p:cNvSpPr>
            <a:spLocks/>
          </p:cNvSpPr>
          <p:nvPr/>
        </p:nvSpPr>
        <p:spPr>
          <a:xfrm>
            <a:off x="6833053" y="3167195"/>
            <a:ext cx="3572631" cy="23404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502920">
              <a:spcAft>
                <a:spcPts val="600"/>
              </a:spcAft>
            </a:pPr>
            <a:r>
              <a:rPr lang="en-US" sz="2000" i="1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to provide education and community services with personal concern for the needs and abilities of each student, especially those who might not otherwise be served.</a:t>
            </a:r>
            <a:endParaRPr lang="en-US" sz="4000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nelly College">
            <a:extLst>
              <a:ext uri="{FF2B5EF4-FFF2-40B4-BE49-F238E27FC236}">
                <a16:creationId xmlns:a16="http://schemas.microsoft.com/office/drawing/2014/main" id="{FBC74401-41E2-6F7E-90F6-1F599FF6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972124"/>
            <a:ext cx="2285676" cy="22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3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121B-E859-3370-39FA-73397F8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Let’s Get Started….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31A5-1CF3-C518-C584-C6B84AA4F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939240"/>
            <a:ext cx="4553740" cy="254793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Recognize issues.</a:t>
            </a:r>
          </a:p>
          <a:p>
            <a:pPr algn="ctr"/>
            <a:r>
              <a:rPr lang="en-US" sz="2400" dirty="0"/>
              <a:t>Voice concerns.</a:t>
            </a:r>
          </a:p>
          <a:p>
            <a:pPr algn="ctr"/>
            <a:r>
              <a:rPr lang="en-US" sz="2400" dirty="0"/>
              <a:t>Get Involved. Be the Change.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41D89-0DDE-464B-BF73-87AA2675D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15199" y="2939239"/>
            <a:ext cx="4876801" cy="254793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Build a sense of community.</a:t>
            </a:r>
          </a:p>
          <a:p>
            <a:pPr algn="ctr"/>
            <a:r>
              <a:rPr lang="en-US" sz="2400" dirty="0"/>
              <a:t>Develop strong interpersonal relationships.</a:t>
            </a:r>
          </a:p>
          <a:p>
            <a:pPr algn="ctr"/>
            <a:r>
              <a:rPr lang="en-US" sz="2400" dirty="0"/>
              <a:t>Know Resources to Help.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07294-146C-EC11-9A28-CAD2395D6078}"/>
              </a:ext>
            </a:extLst>
          </p:cNvPr>
          <p:cNvSpPr txBox="1"/>
          <p:nvPr/>
        </p:nvSpPr>
        <p:spPr>
          <a:xfrm>
            <a:off x="1141412" y="6048345"/>
            <a:ext cx="1050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“Small things done with great love will change the world.” –Saint Teresa of Calcutta</a:t>
            </a:r>
          </a:p>
        </p:txBody>
      </p:sp>
      <p:pic>
        <p:nvPicPr>
          <p:cNvPr id="9218" name="Picture 2" descr="Saint Mother Teresa of Calcutta – The Best Catholic">
            <a:extLst>
              <a:ext uri="{FF2B5EF4-FFF2-40B4-BE49-F238E27FC236}">
                <a16:creationId xmlns:a16="http://schemas.microsoft.com/office/drawing/2014/main" id="{8CE478F7-97EA-B2A0-53B4-8D0007B2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0" y="2357408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5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E2B9-CE4E-CDE6-A890-A31BF99E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Tackling the Problem of Poverty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D7EC8-C859-AA28-829D-4D23DEDB4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248007"/>
            <a:ext cx="4645152" cy="5762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Food Hardship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D924-5174-0313-45A4-9F8EC18D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9874" y="2824269"/>
            <a:ext cx="4659785" cy="2643159"/>
          </a:xfrm>
          <a:ln w="190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Catholic Charities of Northeast Kansas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Campus Cupboard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Cross-Lines Community Outreach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Pantry St. Paul’s Episcopal Church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Kansas Food Assistance Program (SNAP)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Swope Health—Women, Infants, and Children (WIC)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C9EDA-A36A-A5B1-C0F2-313EB29DC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9659" y="2248007"/>
            <a:ext cx="5211764" cy="5762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Housing Insecurities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B24F4-2DD6-BA33-AA72-302E71D3E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343" y="2825567"/>
            <a:ext cx="5211763" cy="2643159"/>
          </a:xfrm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Catholic Charities of Northeast Kansas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Housing Stability Program at Cross-Lines Community Outreach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Kansas &amp; Western Missouri Salvation Army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Residential Maternity Shelter—Nativity House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 Shelter—Friends of Yates</a:t>
            </a:r>
          </a:p>
          <a:p>
            <a:pPr defTabSz="859536"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Union Mission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7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E2B9-CE4E-CDE6-A890-A31BF99E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Tackling the Problem of Poverty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D7EC8-C859-AA28-829D-4D23DEDB4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248007"/>
            <a:ext cx="4645152" cy="5762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Medical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D924-5174-0313-45A4-9F8EC18D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9874" y="2824269"/>
            <a:ext cx="4659785" cy="2643159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Vibrant Health</a:t>
            </a:r>
          </a:p>
          <a:p>
            <a:r>
              <a:rPr lang="en-US" dirty="0"/>
              <a:t>Mercy and Truth Medical Missions</a:t>
            </a:r>
          </a:p>
          <a:p>
            <a:r>
              <a:rPr lang="en-US" dirty="0"/>
              <a:t>Sharon Lee Family Health Care</a:t>
            </a:r>
          </a:p>
          <a:p>
            <a:r>
              <a:rPr lang="en-US" dirty="0"/>
              <a:t>Samuel Rodgers Health Center</a:t>
            </a:r>
          </a:p>
          <a:p>
            <a:r>
              <a:rPr lang="en-US" dirty="0"/>
              <a:t>United Government Public Health Center</a:t>
            </a:r>
          </a:p>
          <a:p>
            <a:r>
              <a:rPr lang="en-US" dirty="0" err="1"/>
              <a:t>Jaydoc</a:t>
            </a:r>
            <a:r>
              <a:rPr lang="en-US" dirty="0"/>
              <a:t> Free Clinic at KU Med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C9EDA-A36A-A5B1-C0F2-313EB29DC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9659" y="2248007"/>
            <a:ext cx="5211764" cy="5762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Transportation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B24F4-2DD6-BA33-AA72-302E71D3E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343" y="2825567"/>
            <a:ext cx="5211763" cy="2643159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Kansas City Regional Transit</a:t>
            </a:r>
          </a:p>
          <a:p>
            <a:r>
              <a:rPr lang="en-US" dirty="0"/>
              <a:t>Earn a Bike by  Revolve KC</a:t>
            </a:r>
          </a:p>
          <a:p>
            <a:r>
              <a:rPr lang="en-US" dirty="0"/>
              <a:t>Medical Transportation by Swope Health</a:t>
            </a:r>
          </a:p>
          <a:p>
            <a:r>
              <a:rPr lang="en-US" dirty="0"/>
              <a:t>PACE By Midland Care</a:t>
            </a:r>
          </a:p>
        </p:txBody>
      </p:sp>
    </p:spTree>
    <p:extLst>
      <p:ext uri="{BB962C8B-B14F-4D97-AF65-F5344CB8AC3E}">
        <p14:creationId xmlns:p14="http://schemas.microsoft.com/office/powerpoint/2010/main" val="20666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E2B9-CE4E-CDE6-A890-A31BF99E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Tackling the Problem of Poverty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D7EC8-C859-AA28-829D-4D23DEDB4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248007"/>
            <a:ext cx="4652468" cy="5762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Job Placement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D924-5174-0313-45A4-9F8EC18D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829935"/>
            <a:ext cx="4652468" cy="2638791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Goodwill</a:t>
            </a:r>
          </a:p>
          <a:p>
            <a:r>
              <a:rPr lang="en-US" dirty="0"/>
              <a:t>On Demand Employment Services</a:t>
            </a:r>
          </a:p>
          <a:p>
            <a:r>
              <a:rPr lang="en-US" dirty="0"/>
              <a:t>Kansas Dept. for Children &amp; Families</a:t>
            </a:r>
          </a:p>
          <a:p>
            <a:r>
              <a:rPr lang="en-US" dirty="0"/>
              <a:t>The Village Initiative</a:t>
            </a:r>
          </a:p>
          <a:p>
            <a:r>
              <a:rPr lang="en-US" dirty="0"/>
              <a:t>Metro Lutheran Ministry</a:t>
            </a:r>
          </a:p>
          <a:p>
            <a:r>
              <a:rPr lang="en-US" dirty="0"/>
              <a:t>Bishop Sullivan Center</a:t>
            </a:r>
          </a:p>
          <a:p>
            <a:r>
              <a:rPr lang="en-US" dirty="0"/>
              <a:t>Catholic Charities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C9EDA-A36A-A5B1-C0F2-313EB29DC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2342" y="2242341"/>
            <a:ext cx="5211764" cy="5762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Mental Health Treatment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B24F4-2DD6-BA33-AA72-302E71D3E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343" y="2824269"/>
            <a:ext cx="5211763" cy="2644457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Mattie Rhodes Center </a:t>
            </a:r>
          </a:p>
          <a:p>
            <a:r>
              <a:rPr lang="en-US" dirty="0"/>
              <a:t>Compassionate Ear Warmline</a:t>
            </a:r>
          </a:p>
          <a:p>
            <a:r>
              <a:rPr lang="en-US" dirty="0"/>
              <a:t>The Family Conservancy</a:t>
            </a:r>
          </a:p>
          <a:p>
            <a:r>
              <a:rPr lang="en-US" dirty="0"/>
              <a:t>KVC Hospitals—Children’s </a:t>
            </a:r>
          </a:p>
          <a:p>
            <a:r>
              <a:rPr lang="en-US" dirty="0"/>
              <a:t>Wyandotte Center</a:t>
            </a:r>
          </a:p>
          <a:p>
            <a:r>
              <a:rPr lang="en-US" dirty="0"/>
              <a:t>Rainbow Services Inc. (RSI)</a:t>
            </a:r>
          </a:p>
          <a:p>
            <a:r>
              <a:rPr lang="en-US" dirty="0"/>
              <a:t>Crisis Text Line</a:t>
            </a:r>
          </a:p>
        </p:txBody>
      </p:sp>
    </p:spTree>
    <p:extLst>
      <p:ext uri="{BB962C8B-B14F-4D97-AF65-F5344CB8AC3E}">
        <p14:creationId xmlns:p14="http://schemas.microsoft.com/office/powerpoint/2010/main" val="247280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9A1CD-B17D-9428-AD97-80CED75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References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AutoShape 2" descr="The 5 social determinants of health">
            <a:extLst>
              <a:ext uri="{FF2B5EF4-FFF2-40B4-BE49-F238E27FC236}">
                <a16:creationId xmlns:a16="http://schemas.microsoft.com/office/drawing/2014/main" id="{AA26D017-5A63-E18E-5E1C-AE5A9106E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1EF387B-BF02-AE1F-3C2C-B553E9B8C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55945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27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ore than 15 million American children living in homes struggling with ...">
            <a:extLst>
              <a:ext uri="{FF2B5EF4-FFF2-40B4-BE49-F238E27FC236}">
                <a16:creationId xmlns:a16="http://schemas.microsoft.com/office/drawing/2014/main" id="{21560EBA-66A1-FA6E-7FEA-C411042AFF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r="33671" b="-1"/>
          <a:stretch/>
        </p:blipFill>
        <p:spPr bwMode="auto">
          <a:xfrm>
            <a:off x="20" y="10"/>
            <a:ext cx="54098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5FB0C-7891-6AED-F570-20AA674E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2" y="865095"/>
            <a:ext cx="4110197" cy="907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772B0-D34C-13F0-A71D-06693731E5F9}"/>
              </a:ext>
            </a:extLst>
          </p:cNvPr>
          <p:cNvSpPr txBox="1"/>
          <p:nvPr/>
        </p:nvSpPr>
        <p:spPr>
          <a:xfrm>
            <a:off x="6746000" y="1962794"/>
            <a:ext cx="4110199" cy="4018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a poverty simulation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 the impact poverty has on social determinants of health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specific local resources available for students to utilize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 any preconceived notions about low-income families</a:t>
            </a:r>
          </a:p>
        </p:txBody>
      </p:sp>
    </p:spTree>
    <p:extLst>
      <p:ext uri="{BB962C8B-B14F-4D97-AF65-F5344CB8AC3E}">
        <p14:creationId xmlns:p14="http://schemas.microsoft.com/office/powerpoint/2010/main" val="395296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E3092D-4105-4026-9B66-A0011E0CA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C039E-71AE-56AC-C67A-C2D285A5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5038916" cy="1474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Social Determinants of Health (SDOH)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C453E-4F74-32A5-7520-69652A6196AA}"/>
              </a:ext>
            </a:extLst>
          </p:cNvPr>
          <p:cNvSpPr txBox="1"/>
          <p:nvPr/>
        </p:nvSpPr>
        <p:spPr>
          <a:xfrm>
            <a:off x="871442" y="2447336"/>
            <a:ext cx="5038916" cy="3724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Economic Stability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Access/Quality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Healthcare Access/Quality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Neighborhood &amp; Environment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Social &amp; Community Context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person with different symbols&#10;&#10;Description automatically generated">
            <a:extLst>
              <a:ext uri="{FF2B5EF4-FFF2-40B4-BE49-F238E27FC236}">
                <a16:creationId xmlns:a16="http://schemas.microsoft.com/office/drawing/2014/main" id="{6DFF4134-5C4A-6544-D4ED-DBE24DFAB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72" y="733426"/>
            <a:ext cx="4905943" cy="53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B7C0E-62B8-B829-8FAB-ACDFFF00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SDOH</a:t>
            </a:r>
          </a:p>
        </p:txBody>
      </p:sp>
      <p:pic>
        <p:nvPicPr>
          <p:cNvPr id="4" name="Picture 2" descr="SDOH Social conditions chart">
            <a:extLst>
              <a:ext uri="{FF2B5EF4-FFF2-40B4-BE49-F238E27FC236}">
                <a16:creationId xmlns:a16="http://schemas.microsoft.com/office/drawing/2014/main" id="{37516232-AD87-014F-0C5D-4B757BBB0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235250"/>
            <a:ext cx="6972300" cy="62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6910-14B3-3863-CAB8-00CCA7D5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National Poverty Statistics</a:t>
            </a:r>
          </a:p>
        </p:txBody>
      </p:sp>
      <p:pic>
        <p:nvPicPr>
          <p:cNvPr id="4" name="Picture 4" descr="3,620 Extreme poverty Images, Stock Photos &amp; Vectors | Shutterstock">
            <a:extLst>
              <a:ext uri="{FF2B5EF4-FFF2-40B4-BE49-F238E27FC236}">
                <a16:creationId xmlns:a16="http://schemas.microsoft.com/office/drawing/2014/main" id="{2726C772-31CC-CE15-5841-DB9DA9B307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8948" b="7620"/>
          <a:stretch/>
        </p:blipFill>
        <p:spPr bwMode="auto">
          <a:xfrm>
            <a:off x="0" y="261262"/>
            <a:ext cx="7572605" cy="63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9EF0D7-F361-18BA-EBA9-BAB3D32EE77F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From 2022: The official poverty rate was 11.5%, or 37.9 million individuals.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Poverty is not distributed equally by region.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Hispanics (19.3%) and African Americans (17.2%) have higher poverty rates than White and Asian groups.</a:t>
            </a:r>
          </a:p>
        </p:txBody>
      </p:sp>
    </p:spTree>
    <p:extLst>
      <p:ext uri="{BB962C8B-B14F-4D97-AF65-F5344CB8AC3E}">
        <p14:creationId xmlns:p14="http://schemas.microsoft.com/office/powerpoint/2010/main" val="37851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41D1B-8404-1BE7-90D2-48C94AEC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62" y="680482"/>
            <a:ext cx="2955852" cy="3283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2023 National Poverty Guidelines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613B76-861C-37BD-37F3-2528C699F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68323"/>
              </p:ext>
            </p:extLst>
          </p:nvPr>
        </p:nvGraphicFramePr>
        <p:xfrm>
          <a:off x="5462674" y="696951"/>
          <a:ext cx="6052011" cy="546410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638612">
                  <a:extLst>
                    <a:ext uri="{9D8B030D-6E8A-4147-A177-3AD203B41FA5}">
                      <a16:colId xmlns:a16="http://schemas.microsoft.com/office/drawing/2014/main" val="1430669806"/>
                    </a:ext>
                  </a:extLst>
                </a:gridCol>
                <a:gridCol w="2413399">
                  <a:extLst>
                    <a:ext uri="{9D8B030D-6E8A-4147-A177-3AD203B41FA5}">
                      <a16:colId xmlns:a16="http://schemas.microsoft.com/office/drawing/2014/main" val="2212850739"/>
                    </a:ext>
                  </a:extLst>
                </a:gridCol>
              </a:tblGrid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Persons in family/household</a:t>
                      </a:r>
                    </a:p>
                  </a:txBody>
                  <a:tcPr marL="169896" marR="130689" marT="130689" marB="13068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Poverty guideline</a:t>
                      </a:r>
                    </a:p>
                  </a:txBody>
                  <a:tcPr marL="169896" marR="130689" marT="130689" marB="1306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52727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69896" marR="130689" marT="130689" marB="1306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$14,580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943247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$19,720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88611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69896" marR="130689" marT="130689" marB="1306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$24,860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457446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$30,000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31451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69896" marR="130689" marT="130689" marB="1306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$35,140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06197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$40,280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04865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69896" marR="130689" marT="130689" marB="1306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$45,420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93129"/>
                  </a:ext>
                </a:extLst>
              </a:tr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$50,560</a:t>
                      </a:r>
                    </a:p>
                  </a:txBody>
                  <a:tcPr marL="169896" marR="130689" marT="130689" marB="1306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9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4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50F52-810F-4CB5-E9E0-96402B0F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84" y="753979"/>
            <a:ext cx="3513222" cy="5422983"/>
          </a:xfrm>
        </p:spPr>
        <p:txBody>
          <a:bodyPr>
            <a:normAutofit/>
          </a:bodyPr>
          <a:lstStyle/>
          <a:p>
            <a:r>
              <a:rPr lang="en-US" dirty="0"/>
              <a:t>Wyandotte county population by race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5FA939-CF2A-CEA8-03B4-2139A217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90652"/>
              </p:ext>
            </p:extLst>
          </p:nvPr>
        </p:nvGraphicFramePr>
        <p:xfrm>
          <a:off x="4848965" y="2123396"/>
          <a:ext cx="7112246" cy="256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123">
                  <a:extLst>
                    <a:ext uri="{9D8B030D-6E8A-4147-A177-3AD203B41FA5}">
                      <a16:colId xmlns:a16="http://schemas.microsoft.com/office/drawing/2014/main" val="3688601740"/>
                    </a:ext>
                  </a:extLst>
                </a:gridCol>
                <a:gridCol w="3556123">
                  <a:extLst>
                    <a:ext uri="{9D8B030D-6E8A-4147-A177-3AD203B41FA5}">
                      <a16:colId xmlns:a16="http://schemas.microsoft.com/office/drawing/2014/main" val="1964818189"/>
                    </a:ext>
                  </a:extLst>
                </a:gridCol>
              </a:tblGrid>
              <a:tr h="3663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Number in WYCO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90494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r>
                        <a:rPr lang="en-US" dirty="0"/>
                        <a:t>American Indian/Alaskan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54921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68493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r>
                        <a:rPr lang="en-US" dirty="0"/>
                        <a:t>Black/African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34,589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54943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r>
                        <a:rPr lang="en-US" dirty="0"/>
                        <a:t>Hispanic or 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55,814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13438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r>
                        <a:rPr lang="en-US" dirty="0"/>
                        <a:t>Native Hawaiian or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88023"/>
                  </a:ext>
                </a:extLst>
              </a:tr>
              <a:tr h="366333">
                <a:tc>
                  <a:txBody>
                    <a:bodyPr/>
                    <a:lstStyle/>
                    <a:p>
                      <a:r>
                        <a:rPr lang="en-US" dirty="0"/>
                        <a:t>White/Caucasian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63,079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812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F9377A-7F99-2CD4-8FE5-F8529EB087DA}"/>
              </a:ext>
            </a:extLst>
          </p:cNvPr>
          <p:cNvSpPr txBox="1"/>
          <p:nvPr/>
        </p:nvSpPr>
        <p:spPr>
          <a:xfrm>
            <a:off x="8224606" y="6492507"/>
            <a:ext cx="3862619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02920">
              <a:spcAft>
                <a:spcPts val="600"/>
              </a:spcAft>
            </a:pPr>
            <a:r>
              <a:rPr lang="en-US" sz="99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*Data collected from the United States Census Bureau</a:t>
            </a:r>
            <a:endParaRPr lang="en-US" i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C1BA1E-FC5C-117B-CF24-A85A2E9F9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10244"/>
              </p:ext>
            </p:extLst>
          </p:nvPr>
        </p:nvGraphicFramePr>
        <p:xfrm>
          <a:off x="4848965" y="1755634"/>
          <a:ext cx="7112246" cy="3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246">
                  <a:extLst>
                    <a:ext uri="{9D8B030D-6E8A-4147-A177-3AD203B41FA5}">
                      <a16:colId xmlns:a16="http://schemas.microsoft.com/office/drawing/2014/main" val="3341077484"/>
                    </a:ext>
                  </a:extLst>
                </a:gridCol>
              </a:tblGrid>
              <a:tr h="3677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WYCO Population: 169,245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9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0416C-7C09-9468-852A-495B56BB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Wyandotte County Statistics VS.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Kansas Statistics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124CA0-E547-FDC8-AFB6-4899B6A1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34189"/>
              </p:ext>
            </p:extLst>
          </p:nvPr>
        </p:nvGraphicFramePr>
        <p:xfrm>
          <a:off x="4497513" y="2259679"/>
          <a:ext cx="7523799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80950">
                  <a:extLst>
                    <a:ext uri="{9D8B030D-6E8A-4147-A177-3AD203B41FA5}">
                      <a16:colId xmlns:a16="http://schemas.microsoft.com/office/drawing/2014/main" val="8063491"/>
                    </a:ext>
                  </a:extLst>
                </a:gridCol>
                <a:gridCol w="1858228">
                  <a:extLst>
                    <a:ext uri="{9D8B030D-6E8A-4147-A177-3AD203B41FA5}">
                      <a16:colId xmlns:a16="http://schemas.microsoft.com/office/drawing/2014/main" val="1736076472"/>
                    </a:ext>
                  </a:extLst>
                </a:gridCol>
                <a:gridCol w="1903671">
                  <a:extLst>
                    <a:ext uri="{9D8B030D-6E8A-4147-A177-3AD203B41FA5}">
                      <a16:colId xmlns:a16="http://schemas.microsoft.com/office/drawing/2014/main" val="3148086033"/>
                    </a:ext>
                  </a:extLst>
                </a:gridCol>
                <a:gridCol w="1880950">
                  <a:extLst>
                    <a:ext uri="{9D8B030D-6E8A-4147-A177-3AD203B41FA5}">
                      <a16:colId xmlns:a16="http://schemas.microsoft.com/office/drawing/2014/main" val="1499599815"/>
                    </a:ext>
                  </a:extLst>
                </a:gridCol>
              </a:tblGrid>
              <a:tr h="9082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Persons without Health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Persons without Health Insurance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93414"/>
                  </a:ext>
                </a:extLst>
              </a:tr>
              <a:tr h="3632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Persons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Persons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26398"/>
                  </a:ext>
                </a:extLst>
              </a:tr>
              <a:tr h="9082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Language other than English Spoken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Language other than English Spoken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33657"/>
                  </a:ext>
                </a:extLst>
              </a:tr>
              <a:tr h="9082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 Household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$59,362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 Household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$68,925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37474"/>
                  </a:ext>
                </a:extLst>
              </a:tr>
              <a:tr h="3632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530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D686C6-7830-C111-6232-C8892ED9C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28462"/>
              </p:ext>
            </p:extLst>
          </p:nvPr>
        </p:nvGraphicFramePr>
        <p:xfrm>
          <a:off x="4497513" y="1845390"/>
          <a:ext cx="3242949" cy="40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949">
                  <a:extLst>
                    <a:ext uri="{9D8B030D-6E8A-4147-A177-3AD203B41FA5}">
                      <a16:colId xmlns:a16="http://schemas.microsoft.com/office/drawing/2014/main" val="3341077484"/>
                    </a:ext>
                  </a:extLst>
                </a:gridCol>
              </a:tblGrid>
              <a:tr h="4065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Wyandotte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9976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FC45DE-2094-7E51-572C-CC0195464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37457"/>
              </p:ext>
            </p:extLst>
          </p:nvPr>
        </p:nvGraphicFramePr>
        <p:xfrm>
          <a:off x="7758207" y="1845390"/>
          <a:ext cx="4263105" cy="40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105">
                  <a:extLst>
                    <a:ext uri="{9D8B030D-6E8A-4147-A177-3AD203B41FA5}">
                      <a16:colId xmlns:a16="http://schemas.microsoft.com/office/drawing/2014/main" val="3341077484"/>
                    </a:ext>
                  </a:extLst>
                </a:gridCol>
              </a:tblGrid>
              <a:tr h="4065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of Kansas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997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0DBA6A-DD52-F9A6-F2C5-B371BB53FD9F}"/>
              </a:ext>
            </a:extLst>
          </p:cNvPr>
          <p:cNvSpPr txBox="1"/>
          <p:nvPr/>
        </p:nvSpPr>
        <p:spPr>
          <a:xfrm>
            <a:off x="8791797" y="6390335"/>
            <a:ext cx="4047053" cy="25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026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*Data collected from the United States Census Bureau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038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69B12-BD54-A42F-4A7E-E51B3F86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Poverty Simulation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55143-32F3-292B-8B79-94E14F470B55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https://playspent.org</a:t>
            </a:r>
            <a:r>
              <a:rPr lang="en-US" sz="2200"/>
              <a:t>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Each person will login on phone or computer and complete the simulation.  The table will then come together To discuss the outcomes of the exercise.</a:t>
            </a:r>
          </a:p>
        </p:txBody>
      </p:sp>
      <p:pic>
        <p:nvPicPr>
          <p:cNvPr id="4" name="Picture 2" descr="PlaySpent Helps Us Understand the Economics of Poverty - Sociological ...">
            <a:extLst>
              <a:ext uri="{FF2B5EF4-FFF2-40B4-BE49-F238E27FC236}">
                <a16:creationId xmlns:a16="http://schemas.microsoft.com/office/drawing/2014/main" id="{C7ADEFB0-BA2B-02D4-D5EF-630308AACA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3"/>
          <a:stretch/>
        </p:blipFill>
        <p:spPr bwMode="auto">
          <a:xfrm>
            <a:off x="6099048" y="2533718"/>
            <a:ext cx="5458968" cy="17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494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930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The Faces of Poverty</vt:lpstr>
      <vt:lpstr>Presentation Objectives</vt:lpstr>
      <vt:lpstr>Social Determinants of Health (SDOH)</vt:lpstr>
      <vt:lpstr>SDOH</vt:lpstr>
      <vt:lpstr>National Poverty Statistics</vt:lpstr>
      <vt:lpstr>2023 National Poverty Guidelines</vt:lpstr>
      <vt:lpstr>Wyandotte county population by race</vt:lpstr>
      <vt:lpstr>Wyandotte County Statistics VS.  Kansas Statistics</vt:lpstr>
      <vt:lpstr>Poverty Simulation</vt:lpstr>
      <vt:lpstr>Reflection Questions</vt:lpstr>
      <vt:lpstr>Why Should We Care?</vt:lpstr>
      <vt:lpstr>So Let’s Get Started….</vt:lpstr>
      <vt:lpstr>Tackling the Problem of Poverty</vt:lpstr>
      <vt:lpstr>Tackling the Problem of Poverty</vt:lpstr>
      <vt:lpstr>Tackling the Problem of Poverty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Faces of Poverty</dc:title>
  <dc:creator>Patty Palmietto</dc:creator>
  <cp:lastModifiedBy>Megan Kelly</cp:lastModifiedBy>
  <cp:revision>5</cp:revision>
  <dcterms:created xsi:type="dcterms:W3CDTF">2024-01-09T20:13:18Z</dcterms:created>
  <dcterms:modified xsi:type="dcterms:W3CDTF">2024-01-10T14:37:19Z</dcterms:modified>
</cp:coreProperties>
</file>