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3" r:id="rId4"/>
  </p:sldMasterIdLst>
  <p:notesMasterIdLst>
    <p:notesMasterId r:id="rId26"/>
  </p:notesMasterIdLst>
  <p:handoutMasterIdLst>
    <p:handoutMasterId r:id="rId27"/>
  </p:handoutMasterIdLst>
  <p:sldIdLst>
    <p:sldId id="256" r:id="rId5"/>
    <p:sldId id="258" r:id="rId6"/>
    <p:sldId id="259" r:id="rId7"/>
    <p:sldId id="270" r:id="rId8"/>
    <p:sldId id="257" r:id="rId9"/>
    <p:sldId id="267" r:id="rId10"/>
    <p:sldId id="271" r:id="rId11"/>
    <p:sldId id="260" r:id="rId12"/>
    <p:sldId id="261" r:id="rId13"/>
    <p:sldId id="272" r:id="rId14"/>
    <p:sldId id="263" r:id="rId15"/>
    <p:sldId id="262" r:id="rId16"/>
    <p:sldId id="273" r:id="rId17"/>
    <p:sldId id="268" r:id="rId18"/>
    <p:sldId id="264" r:id="rId19"/>
    <p:sldId id="274" r:id="rId20"/>
    <p:sldId id="269" r:id="rId21"/>
    <p:sldId id="275" r:id="rId22"/>
    <p:sldId id="266" r:id="rId23"/>
    <p:sldId id="276" r:id="rId24"/>
    <p:sldId id="26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0C467-2E4A-0EEC-38EC-76426AA07B44}" v="3" dt="2023-08-15T12:44:15.658"/>
    <p1510:client id="{3628AA37-A555-488A-8359-30C278931D95}" v="1" dt="2023-08-15T07:12:10.391"/>
    <p1510:client id="{44ECBC95-A95B-21E0-AAC9-56A662F63F1F}" v="1" dt="2023-08-14T16:54:56.848"/>
    <p1510:client id="{CE61F8E9-99D5-E413-AC13-4E4F2B3EB651}" v="6" dt="2023-08-15T01:29:19.566"/>
    <p1510:client id="{F8FF9FFD-1A31-702A-314A-69D6739CB31E}" v="7" dt="2023-08-14T17:47:01.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69" d="100"/>
          <a:sy n="69" d="100"/>
        </p:scale>
        <p:origin x="45" y="447"/>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D6974-074A-4232-976C-C068D6D76C2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C4F214-61F7-4E99-8380-260755628AB8}">
      <dgm:prSet/>
      <dgm:spPr/>
      <dgm:t>
        <a:bodyPr/>
        <a:lstStyle/>
        <a:p>
          <a:r>
            <a:rPr lang="en-US"/>
            <a:t>Grab some more water!</a:t>
          </a:r>
        </a:p>
      </dgm:t>
    </dgm:pt>
    <dgm:pt modelId="{580EA020-32B6-4DC9-92C1-441EE0A926CB}" type="parTrans" cxnId="{1E3D0DEE-0421-4FE9-948E-975C60D79FF4}">
      <dgm:prSet/>
      <dgm:spPr/>
      <dgm:t>
        <a:bodyPr/>
        <a:lstStyle/>
        <a:p>
          <a:endParaRPr lang="en-US"/>
        </a:p>
      </dgm:t>
    </dgm:pt>
    <dgm:pt modelId="{1AF8FC86-0ACC-4A46-BF04-7AA91CC94C82}" type="sibTrans" cxnId="{1E3D0DEE-0421-4FE9-948E-975C60D79FF4}">
      <dgm:prSet/>
      <dgm:spPr/>
      <dgm:t>
        <a:bodyPr/>
        <a:lstStyle/>
        <a:p>
          <a:endParaRPr lang="en-US"/>
        </a:p>
      </dgm:t>
    </dgm:pt>
    <dgm:pt modelId="{80128F0D-33D3-42B1-AD1A-2CDB5AA41A60}">
      <dgm:prSet/>
      <dgm:spPr/>
      <dgm:t>
        <a:bodyPr/>
        <a:lstStyle/>
        <a:p>
          <a:r>
            <a:rPr lang="en-US"/>
            <a:t>Stretch </a:t>
          </a:r>
        </a:p>
      </dgm:t>
    </dgm:pt>
    <dgm:pt modelId="{11BBB288-1896-4959-812B-D2B02C49D02B}" type="parTrans" cxnId="{E307F821-DE45-4697-815B-87FD3DF8442D}">
      <dgm:prSet/>
      <dgm:spPr/>
      <dgm:t>
        <a:bodyPr/>
        <a:lstStyle/>
        <a:p>
          <a:endParaRPr lang="en-US"/>
        </a:p>
      </dgm:t>
    </dgm:pt>
    <dgm:pt modelId="{53D70095-A4CD-4215-A584-205E83FD0EE0}" type="sibTrans" cxnId="{E307F821-DE45-4697-815B-87FD3DF8442D}">
      <dgm:prSet/>
      <dgm:spPr/>
      <dgm:t>
        <a:bodyPr/>
        <a:lstStyle/>
        <a:p>
          <a:endParaRPr lang="en-US"/>
        </a:p>
      </dgm:t>
    </dgm:pt>
    <dgm:pt modelId="{9E20123A-6DD0-4BD2-BF75-56D1E227CBE8}">
      <dgm:prSet/>
      <dgm:spPr/>
      <dgm:t>
        <a:bodyPr/>
        <a:lstStyle/>
        <a:p>
          <a:r>
            <a:rPr lang="en-US"/>
            <a:t>We'll reconvene in 15 minutes</a:t>
          </a:r>
        </a:p>
      </dgm:t>
    </dgm:pt>
    <dgm:pt modelId="{7C8DBBB8-29FF-4FEF-98F6-0F9D7ACC84FE}" type="parTrans" cxnId="{17177533-320B-4C27-8161-75026B29417F}">
      <dgm:prSet/>
      <dgm:spPr/>
      <dgm:t>
        <a:bodyPr/>
        <a:lstStyle/>
        <a:p>
          <a:endParaRPr lang="en-US"/>
        </a:p>
      </dgm:t>
    </dgm:pt>
    <dgm:pt modelId="{B1CD5B32-2E1E-43F8-B02D-AE700AEF1914}" type="sibTrans" cxnId="{17177533-320B-4C27-8161-75026B29417F}">
      <dgm:prSet/>
      <dgm:spPr/>
      <dgm:t>
        <a:bodyPr/>
        <a:lstStyle/>
        <a:p>
          <a:endParaRPr lang="en-US"/>
        </a:p>
      </dgm:t>
    </dgm:pt>
    <dgm:pt modelId="{6A114753-8082-4463-AFBC-9F854F716E07}" type="pres">
      <dgm:prSet presAssocID="{7B8D6974-074A-4232-976C-C068D6D76C2C}" presName="hierChild1" presStyleCnt="0">
        <dgm:presLayoutVars>
          <dgm:chPref val="1"/>
          <dgm:dir/>
          <dgm:animOne val="branch"/>
          <dgm:animLvl val="lvl"/>
          <dgm:resizeHandles/>
        </dgm:presLayoutVars>
      </dgm:prSet>
      <dgm:spPr/>
    </dgm:pt>
    <dgm:pt modelId="{D83734CB-77C7-4BEF-8F2E-41050AAC3456}" type="pres">
      <dgm:prSet presAssocID="{F7C4F214-61F7-4E99-8380-260755628AB8}" presName="hierRoot1" presStyleCnt="0"/>
      <dgm:spPr/>
    </dgm:pt>
    <dgm:pt modelId="{491D782D-F4A8-4155-81C9-11918673A05C}" type="pres">
      <dgm:prSet presAssocID="{F7C4F214-61F7-4E99-8380-260755628AB8}" presName="composite" presStyleCnt="0"/>
      <dgm:spPr/>
    </dgm:pt>
    <dgm:pt modelId="{BE81F61B-AC36-4DEF-BE32-05F1E2F0380E}" type="pres">
      <dgm:prSet presAssocID="{F7C4F214-61F7-4E99-8380-260755628AB8}" presName="background" presStyleLbl="node0" presStyleIdx="0" presStyleCnt="3"/>
      <dgm:spPr/>
    </dgm:pt>
    <dgm:pt modelId="{C368B35C-1D56-4E4A-8079-7DEE37FEC2BA}" type="pres">
      <dgm:prSet presAssocID="{F7C4F214-61F7-4E99-8380-260755628AB8}" presName="text" presStyleLbl="fgAcc0" presStyleIdx="0" presStyleCnt="3">
        <dgm:presLayoutVars>
          <dgm:chPref val="3"/>
        </dgm:presLayoutVars>
      </dgm:prSet>
      <dgm:spPr/>
    </dgm:pt>
    <dgm:pt modelId="{D6E739EB-68B1-47F7-9049-40683DFA5495}" type="pres">
      <dgm:prSet presAssocID="{F7C4F214-61F7-4E99-8380-260755628AB8}" presName="hierChild2" presStyleCnt="0"/>
      <dgm:spPr/>
    </dgm:pt>
    <dgm:pt modelId="{99199BF6-BACC-4A66-AC00-7B59E41EE2C9}" type="pres">
      <dgm:prSet presAssocID="{80128F0D-33D3-42B1-AD1A-2CDB5AA41A60}" presName="hierRoot1" presStyleCnt="0"/>
      <dgm:spPr/>
    </dgm:pt>
    <dgm:pt modelId="{A8937C1C-EB33-42F9-B82C-E9194563D37C}" type="pres">
      <dgm:prSet presAssocID="{80128F0D-33D3-42B1-AD1A-2CDB5AA41A60}" presName="composite" presStyleCnt="0"/>
      <dgm:spPr/>
    </dgm:pt>
    <dgm:pt modelId="{0BDA1589-7C35-4835-AD4A-DD2F73756901}" type="pres">
      <dgm:prSet presAssocID="{80128F0D-33D3-42B1-AD1A-2CDB5AA41A60}" presName="background" presStyleLbl="node0" presStyleIdx="1" presStyleCnt="3"/>
      <dgm:spPr/>
    </dgm:pt>
    <dgm:pt modelId="{39D54992-436C-4BB3-9934-5E4621F05668}" type="pres">
      <dgm:prSet presAssocID="{80128F0D-33D3-42B1-AD1A-2CDB5AA41A60}" presName="text" presStyleLbl="fgAcc0" presStyleIdx="1" presStyleCnt="3">
        <dgm:presLayoutVars>
          <dgm:chPref val="3"/>
        </dgm:presLayoutVars>
      </dgm:prSet>
      <dgm:spPr/>
    </dgm:pt>
    <dgm:pt modelId="{6FA3920D-FD8A-4C49-B6CA-632FCA81DF23}" type="pres">
      <dgm:prSet presAssocID="{80128F0D-33D3-42B1-AD1A-2CDB5AA41A60}" presName="hierChild2" presStyleCnt="0"/>
      <dgm:spPr/>
    </dgm:pt>
    <dgm:pt modelId="{9BE2F05C-F076-4305-86E8-95ED37EAF280}" type="pres">
      <dgm:prSet presAssocID="{9E20123A-6DD0-4BD2-BF75-56D1E227CBE8}" presName="hierRoot1" presStyleCnt="0"/>
      <dgm:spPr/>
    </dgm:pt>
    <dgm:pt modelId="{32CD12D4-8016-47C5-8107-BF2E64E788DE}" type="pres">
      <dgm:prSet presAssocID="{9E20123A-6DD0-4BD2-BF75-56D1E227CBE8}" presName="composite" presStyleCnt="0"/>
      <dgm:spPr/>
    </dgm:pt>
    <dgm:pt modelId="{60D1ABFC-D5CA-4822-B691-8A7D638743F3}" type="pres">
      <dgm:prSet presAssocID="{9E20123A-6DD0-4BD2-BF75-56D1E227CBE8}" presName="background" presStyleLbl="node0" presStyleIdx="2" presStyleCnt="3"/>
      <dgm:spPr/>
    </dgm:pt>
    <dgm:pt modelId="{249C109D-B287-4E82-8EDA-AECA31FDB7DD}" type="pres">
      <dgm:prSet presAssocID="{9E20123A-6DD0-4BD2-BF75-56D1E227CBE8}" presName="text" presStyleLbl="fgAcc0" presStyleIdx="2" presStyleCnt="3">
        <dgm:presLayoutVars>
          <dgm:chPref val="3"/>
        </dgm:presLayoutVars>
      </dgm:prSet>
      <dgm:spPr/>
    </dgm:pt>
    <dgm:pt modelId="{642E4AF7-6378-49D4-8251-EBA61E76F560}" type="pres">
      <dgm:prSet presAssocID="{9E20123A-6DD0-4BD2-BF75-56D1E227CBE8}" presName="hierChild2" presStyleCnt="0"/>
      <dgm:spPr/>
    </dgm:pt>
  </dgm:ptLst>
  <dgm:cxnLst>
    <dgm:cxn modelId="{E307F821-DE45-4697-815B-87FD3DF8442D}" srcId="{7B8D6974-074A-4232-976C-C068D6D76C2C}" destId="{80128F0D-33D3-42B1-AD1A-2CDB5AA41A60}" srcOrd="1" destOrd="0" parTransId="{11BBB288-1896-4959-812B-D2B02C49D02B}" sibTransId="{53D70095-A4CD-4215-A584-205E83FD0EE0}"/>
    <dgm:cxn modelId="{17177533-320B-4C27-8161-75026B29417F}" srcId="{7B8D6974-074A-4232-976C-C068D6D76C2C}" destId="{9E20123A-6DD0-4BD2-BF75-56D1E227CBE8}" srcOrd="2" destOrd="0" parTransId="{7C8DBBB8-29FF-4FEF-98F6-0F9D7ACC84FE}" sibTransId="{B1CD5B32-2E1E-43F8-B02D-AE700AEF1914}"/>
    <dgm:cxn modelId="{8B04A140-081D-49C1-93BF-80C803E11936}" type="presOf" srcId="{F7C4F214-61F7-4E99-8380-260755628AB8}" destId="{C368B35C-1D56-4E4A-8079-7DEE37FEC2BA}" srcOrd="0" destOrd="0" presId="urn:microsoft.com/office/officeart/2005/8/layout/hierarchy1"/>
    <dgm:cxn modelId="{23FFB65F-D73E-4C79-84B3-5AC15999DB95}" type="presOf" srcId="{80128F0D-33D3-42B1-AD1A-2CDB5AA41A60}" destId="{39D54992-436C-4BB3-9934-5E4621F05668}" srcOrd="0" destOrd="0" presId="urn:microsoft.com/office/officeart/2005/8/layout/hierarchy1"/>
    <dgm:cxn modelId="{74213DD4-69FC-4DA8-B746-51568852B9D5}" type="presOf" srcId="{9E20123A-6DD0-4BD2-BF75-56D1E227CBE8}" destId="{249C109D-B287-4E82-8EDA-AECA31FDB7DD}" srcOrd="0" destOrd="0" presId="urn:microsoft.com/office/officeart/2005/8/layout/hierarchy1"/>
    <dgm:cxn modelId="{EB3225E0-1041-4E1A-BAA0-3A07EDA9A85E}" type="presOf" srcId="{7B8D6974-074A-4232-976C-C068D6D76C2C}" destId="{6A114753-8082-4463-AFBC-9F854F716E07}" srcOrd="0" destOrd="0" presId="urn:microsoft.com/office/officeart/2005/8/layout/hierarchy1"/>
    <dgm:cxn modelId="{1E3D0DEE-0421-4FE9-948E-975C60D79FF4}" srcId="{7B8D6974-074A-4232-976C-C068D6D76C2C}" destId="{F7C4F214-61F7-4E99-8380-260755628AB8}" srcOrd="0" destOrd="0" parTransId="{580EA020-32B6-4DC9-92C1-441EE0A926CB}" sibTransId="{1AF8FC86-0ACC-4A46-BF04-7AA91CC94C82}"/>
    <dgm:cxn modelId="{D59986BE-93CD-4A76-A747-9AD6E633A0F6}" type="presParOf" srcId="{6A114753-8082-4463-AFBC-9F854F716E07}" destId="{D83734CB-77C7-4BEF-8F2E-41050AAC3456}" srcOrd="0" destOrd="0" presId="urn:microsoft.com/office/officeart/2005/8/layout/hierarchy1"/>
    <dgm:cxn modelId="{7978A2D4-1A44-44EE-AB0F-92AFDC05E58D}" type="presParOf" srcId="{D83734CB-77C7-4BEF-8F2E-41050AAC3456}" destId="{491D782D-F4A8-4155-81C9-11918673A05C}" srcOrd="0" destOrd="0" presId="urn:microsoft.com/office/officeart/2005/8/layout/hierarchy1"/>
    <dgm:cxn modelId="{D4D3B0C8-BF70-4174-95F6-B03F29AA7D17}" type="presParOf" srcId="{491D782D-F4A8-4155-81C9-11918673A05C}" destId="{BE81F61B-AC36-4DEF-BE32-05F1E2F0380E}" srcOrd="0" destOrd="0" presId="urn:microsoft.com/office/officeart/2005/8/layout/hierarchy1"/>
    <dgm:cxn modelId="{BADFE6F0-0F60-4E6A-A75C-4B7064C9F5C8}" type="presParOf" srcId="{491D782D-F4A8-4155-81C9-11918673A05C}" destId="{C368B35C-1D56-4E4A-8079-7DEE37FEC2BA}" srcOrd="1" destOrd="0" presId="urn:microsoft.com/office/officeart/2005/8/layout/hierarchy1"/>
    <dgm:cxn modelId="{0380CDC7-38CF-4DD0-8685-C9A544333671}" type="presParOf" srcId="{D83734CB-77C7-4BEF-8F2E-41050AAC3456}" destId="{D6E739EB-68B1-47F7-9049-40683DFA5495}" srcOrd="1" destOrd="0" presId="urn:microsoft.com/office/officeart/2005/8/layout/hierarchy1"/>
    <dgm:cxn modelId="{848BCC53-4DA3-4EFF-AD88-D49C4D1D8D90}" type="presParOf" srcId="{6A114753-8082-4463-AFBC-9F854F716E07}" destId="{99199BF6-BACC-4A66-AC00-7B59E41EE2C9}" srcOrd="1" destOrd="0" presId="urn:microsoft.com/office/officeart/2005/8/layout/hierarchy1"/>
    <dgm:cxn modelId="{DEAEEB0F-3E0D-45AC-AF6F-BF6BC898AB84}" type="presParOf" srcId="{99199BF6-BACC-4A66-AC00-7B59E41EE2C9}" destId="{A8937C1C-EB33-42F9-B82C-E9194563D37C}" srcOrd="0" destOrd="0" presId="urn:microsoft.com/office/officeart/2005/8/layout/hierarchy1"/>
    <dgm:cxn modelId="{CDC49F2C-051A-4974-91DE-02FDB124ECEF}" type="presParOf" srcId="{A8937C1C-EB33-42F9-B82C-E9194563D37C}" destId="{0BDA1589-7C35-4835-AD4A-DD2F73756901}" srcOrd="0" destOrd="0" presId="urn:microsoft.com/office/officeart/2005/8/layout/hierarchy1"/>
    <dgm:cxn modelId="{EE57323D-4948-4BD6-95F6-1991CC19423A}" type="presParOf" srcId="{A8937C1C-EB33-42F9-B82C-E9194563D37C}" destId="{39D54992-436C-4BB3-9934-5E4621F05668}" srcOrd="1" destOrd="0" presId="urn:microsoft.com/office/officeart/2005/8/layout/hierarchy1"/>
    <dgm:cxn modelId="{E3899DCD-2903-45B3-B73E-4A8655D0DF3C}" type="presParOf" srcId="{99199BF6-BACC-4A66-AC00-7B59E41EE2C9}" destId="{6FA3920D-FD8A-4C49-B6CA-632FCA81DF23}" srcOrd="1" destOrd="0" presId="urn:microsoft.com/office/officeart/2005/8/layout/hierarchy1"/>
    <dgm:cxn modelId="{65031E4F-6138-408F-9490-0FA68F65238B}" type="presParOf" srcId="{6A114753-8082-4463-AFBC-9F854F716E07}" destId="{9BE2F05C-F076-4305-86E8-95ED37EAF280}" srcOrd="2" destOrd="0" presId="urn:microsoft.com/office/officeart/2005/8/layout/hierarchy1"/>
    <dgm:cxn modelId="{26B6E256-32F5-4A23-8A00-A7C1904CB74D}" type="presParOf" srcId="{9BE2F05C-F076-4305-86E8-95ED37EAF280}" destId="{32CD12D4-8016-47C5-8107-BF2E64E788DE}" srcOrd="0" destOrd="0" presId="urn:microsoft.com/office/officeart/2005/8/layout/hierarchy1"/>
    <dgm:cxn modelId="{4A5854F9-00BA-40F3-A310-CD3A92E5A6F1}" type="presParOf" srcId="{32CD12D4-8016-47C5-8107-BF2E64E788DE}" destId="{60D1ABFC-D5CA-4822-B691-8A7D638743F3}" srcOrd="0" destOrd="0" presId="urn:microsoft.com/office/officeart/2005/8/layout/hierarchy1"/>
    <dgm:cxn modelId="{68397FAF-2B5E-4DE1-84B5-C0AEB92ED79D}" type="presParOf" srcId="{32CD12D4-8016-47C5-8107-BF2E64E788DE}" destId="{249C109D-B287-4E82-8EDA-AECA31FDB7DD}" srcOrd="1" destOrd="0" presId="urn:microsoft.com/office/officeart/2005/8/layout/hierarchy1"/>
    <dgm:cxn modelId="{6ADF0C1C-CA07-4AE4-A3C1-903C2AF14DEE}" type="presParOf" srcId="{9BE2F05C-F076-4305-86E8-95ED37EAF280}" destId="{642E4AF7-6378-49D4-8251-EBA61E76F56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D40983-C1DC-4DF0-B83B-C5342C69A8F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05DF0D3-B2EC-4093-AC3A-53358E44C1FD}">
      <dgm:prSet/>
      <dgm:spPr/>
      <dgm:t>
        <a:bodyPr/>
        <a:lstStyle/>
        <a:p>
          <a:r>
            <a:rPr lang="en-US" dirty="0"/>
            <a:t>1:30pm-2:30pm</a:t>
          </a:r>
        </a:p>
      </dgm:t>
    </dgm:pt>
    <dgm:pt modelId="{51605C93-2710-464F-9241-D0732A3A7E24}" type="parTrans" cxnId="{0E0D7117-1233-4192-B92B-97F0CFC6B7A2}">
      <dgm:prSet/>
      <dgm:spPr/>
      <dgm:t>
        <a:bodyPr/>
        <a:lstStyle/>
        <a:p>
          <a:endParaRPr lang="en-US"/>
        </a:p>
      </dgm:t>
    </dgm:pt>
    <dgm:pt modelId="{DA928FF7-6D6D-46CB-800C-B7065415741D}" type="sibTrans" cxnId="{0E0D7117-1233-4192-B92B-97F0CFC6B7A2}">
      <dgm:prSet/>
      <dgm:spPr/>
      <dgm:t>
        <a:bodyPr/>
        <a:lstStyle/>
        <a:p>
          <a:endParaRPr lang="en-US"/>
        </a:p>
      </dgm:t>
    </dgm:pt>
    <dgm:pt modelId="{BB084A65-0210-489D-BF62-55B054A2694D}">
      <dgm:prSet phldr="0"/>
      <dgm:spPr/>
      <dgm:t>
        <a:bodyPr/>
        <a:lstStyle/>
        <a:p>
          <a:pPr rtl="0"/>
          <a:r>
            <a:rPr lang="en-US" b="0" dirty="0">
              <a:solidFill>
                <a:srgbClr val="000000"/>
              </a:solidFill>
              <a:latin typeface="Arial"/>
              <a:cs typeface="Arial"/>
            </a:rPr>
            <a:t>Angela</a:t>
          </a:r>
          <a:r>
            <a:rPr lang="en-US" dirty="0">
              <a:solidFill>
                <a:srgbClr val="000000"/>
              </a:solidFill>
              <a:latin typeface="Arial"/>
              <a:cs typeface="Arial"/>
            </a:rPr>
            <a:t> Kennedy | Speaker, Storyteller, Lead Dream Maker   </a:t>
          </a:r>
          <a:endParaRPr lang="en-US" dirty="0">
            <a:latin typeface="Corbel" panose="020B0503020204020204"/>
            <a:cs typeface="Arial"/>
          </a:endParaRPr>
        </a:p>
      </dgm:t>
    </dgm:pt>
    <dgm:pt modelId="{516F68FC-789D-4701-9966-0FAFCA24CDA8}" type="parTrans" cxnId="{940E7BB1-DEB8-416E-9993-953F7EE27B74}">
      <dgm:prSet/>
      <dgm:spPr/>
    </dgm:pt>
    <dgm:pt modelId="{84B5DAD9-F8AC-408E-8962-3ABCEDF9A7D7}" type="sibTrans" cxnId="{940E7BB1-DEB8-416E-9993-953F7EE27B74}">
      <dgm:prSet/>
      <dgm:spPr/>
    </dgm:pt>
    <dgm:pt modelId="{B4E0DEAC-8F65-492F-977F-1B67C4D65C91}">
      <dgm:prSet phldr="0"/>
      <dgm:spPr/>
      <dgm:t>
        <a:bodyPr/>
        <a:lstStyle/>
        <a:p>
          <a:r>
            <a:rPr lang="en-US" i="1" dirty="0">
              <a:solidFill>
                <a:srgbClr val="000000"/>
              </a:solidFill>
              <a:latin typeface="Arial"/>
              <a:cs typeface="Arial"/>
            </a:rPr>
            <a:t>Owner, </a:t>
          </a:r>
          <a:r>
            <a:rPr lang="en-US" i="1" dirty="0" err="1">
              <a:solidFill>
                <a:srgbClr val="000000"/>
              </a:solidFill>
              <a:latin typeface="Arial"/>
              <a:cs typeface="Arial"/>
            </a:rPr>
            <a:t>AoK</a:t>
          </a:r>
          <a:r>
            <a:rPr lang="en-US" i="1" dirty="0">
              <a:solidFill>
                <a:srgbClr val="000000"/>
              </a:solidFill>
              <a:latin typeface="Arial"/>
              <a:cs typeface="Arial"/>
            </a:rPr>
            <a:t> Consulting</a:t>
          </a:r>
          <a:endParaRPr lang="en-US" i="1" dirty="0"/>
        </a:p>
      </dgm:t>
    </dgm:pt>
    <dgm:pt modelId="{8B3F900E-A51E-4914-A5B0-BBCAECF2BB89}" type="parTrans" cxnId="{2FCAFA43-D4FB-458F-8BB7-1AD9281314A7}">
      <dgm:prSet/>
      <dgm:spPr/>
    </dgm:pt>
    <dgm:pt modelId="{90BFAC10-50C5-457F-B863-5DE4343E7EC4}" type="sibTrans" cxnId="{2FCAFA43-D4FB-458F-8BB7-1AD9281314A7}">
      <dgm:prSet/>
      <dgm:spPr/>
    </dgm:pt>
    <dgm:pt modelId="{68E8C7F9-E733-45D3-90A8-5B328F8E3BC9}" type="pres">
      <dgm:prSet presAssocID="{EFD40983-C1DC-4DF0-B83B-C5342C69A8FF}" presName="vert0" presStyleCnt="0">
        <dgm:presLayoutVars>
          <dgm:dir/>
          <dgm:animOne val="branch"/>
          <dgm:animLvl val="lvl"/>
        </dgm:presLayoutVars>
      </dgm:prSet>
      <dgm:spPr/>
    </dgm:pt>
    <dgm:pt modelId="{BB6D2075-7D13-4FB2-80C6-38BB64C11247}" type="pres">
      <dgm:prSet presAssocID="{BB084A65-0210-489D-BF62-55B054A2694D}" presName="thickLine" presStyleLbl="alignNode1" presStyleIdx="0" presStyleCnt="3"/>
      <dgm:spPr/>
    </dgm:pt>
    <dgm:pt modelId="{BB2A21ED-96DA-4CC3-9F77-36AC8746B37E}" type="pres">
      <dgm:prSet presAssocID="{BB084A65-0210-489D-BF62-55B054A2694D}" presName="horz1" presStyleCnt="0"/>
      <dgm:spPr/>
    </dgm:pt>
    <dgm:pt modelId="{6BCB3B32-28F5-4424-B7A0-29B987570524}" type="pres">
      <dgm:prSet presAssocID="{BB084A65-0210-489D-BF62-55B054A2694D}" presName="tx1" presStyleLbl="revTx" presStyleIdx="0" presStyleCnt="3"/>
      <dgm:spPr/>
    </dgm:pt>
    <dgm:pt modelId="{80619592-F2B1-4C8C-9EC1-DF34E9E1DE20}" type="pres">
      <dgm:prSet presAssocID="{BB084A65-0210-489D-BF62-55B054A2694D}" presName="vert1" presStyleCnt="0"/>
      <dgm:spPr/>
    </dgm:pt>
    <dgm:pt modelId="{AC8C5C67-5BFE-41AC-9BAE-7EB5DE02E2C2}" type="pres">
      <dgm:prSet presAssocID="{B4E0DEAC-8F65-492F-977F-1B67C4D65C91}" presName="thickLine" presStyleLbl="alignNode1" presStyleIdx="1" presStyleCnt="3"/>
      <dgm:spPr/>
    </dgm:pt>
    <dgm:pt modelId="{110FC7A6-7F57-4DF9-B691-C3542B6CB409}" type="pres">
      <dgm:prSet presAssocID="{B4E0DEAC-8F65-492F-977F-1B67C4D65C91}" presName="horz1" presStyleCnt="0"/>
      <dgm:spPr/>
    </dgm:pt>
    <dgm:pt modelId="{026D2FC3-78E4-4176-B64B-AD0299771E70}" type="pres">
      <dgm:prSet presAssocID="{B4E0DEAC-8F65-492F-977F-1B67C4D65C91}" presName="tx1" presStyleLbl="revTx" presStyleIdx="1" presStyleCnt="3"/>
      <dgm:spPr/>
    </dgm:pt>
    <dgm:pt modelId="{59E5046E-3E05-4DA5-82A5-36A83DA50E56}" type="pres">
      <dgm:prSet presAssocID="{B4E0DEAC-8F65-492F-977F-1B67C4D65C91}" presName="vert1" presStyleCnt="0"/>
      <dgm:spPr/>
    </dgm:pt>
    <dgm:pt modelId="{F89BE07C-4211-404E-A9CC-9B1AB496B1FC}" type="pres">
      <dgm:prSet presAssocID="{F05DF0D3-B2EC-4093-AC3A-53358E44C1FD}" presName="thickLine" presStyleLbl="alignNode1" presStyleIdx="2" presStyleCnt="3"/>
      <dgm:spPr/>
    </dgm:pt>
    <dgm:pt modelId="{83F69D9C-5FC1-4FD5-AF29-D39A0800306C}" type="pres">
      <dgm:prSet presAssocID="{F05DF0D3-B2EC-4093-AC3A-53358E44C1FD}" presName="horz1" presStyleCnt="0"/>
      <dgm:spPr/>
    </dgm:pt>
    <dgm:pt modelId="{E9817194-857D-4250-AC10-4D227A6C17F9}" type="pres">
      <dgm:prSet presAssocID="{F05DF0D3-B2EC-4093-AC3A-53358E44C1FD}" presName="tx1" presStyleLbl="revTx" presStyleIdx="2" presStyleCnt="3"/>
      <dgm:spPr/>
    </dgm:pt>
    <dgm:pt modelId="{EC3C23FB-A4DC-44CB-BC9B-16DBA44E44CA}" type="pres">
      <dgm:prSet presAssocID="{F05DF0D3-B2EC-4093-AC3A-53358E44C1FD}" presName="vert1" presStyleCnt="0"/>
      <dgm:spPr/>
    </dgm:pt>
  </dgm:ptLst>
  <dgm:cxnLst>
    <dgm:cxn modelId="{0E0D7117-1233-4192-B92B-97F0CFC6B7A2}" srcId="{EFD40983-C1DC-4DF0-B83B-C5342C69A8FF}" destId="{F05DF0D3-B2EC-4093-AC3A-53358E44C1FD}" srcOrd="2" destOrd="0" parTransId="{51605C93-2710-464F-9241-D0732A3A7E24}" sibTransId="{DA928FF7-6D6D-46CB-800C-B7065415741D}"/>
    <dgm:cxn modelId="{2FCAFA43-D4FB-458F-8BB7-1AD9281314A7}" srcId="{EFD40983-C1DC-4DF0-B83B-C5342C69A8FF}" destId="{B4E0DEAC-8F65-492F-977F-1B67C4D65C91}" srcOrd="1" destOrd="0" parTransId="{8B3F900E-A51E-4914-A5B0-BBCAECF2BB89}" sibTransId="{90BFAC10-50C5-457F-B863-5DE4343E7EC4}"/>
    <dgm:cxn modelId="{9E3CFD6C-1800-4436-B891-2A9E28A5D742}" type="presOf" srcId="{B4E0DEAC-8F65-492F-977F-1B67C4D65C91}" destId="{026D2FC3-78E4-4176-B64B-AD0299771E70}" srcOrd="0" destOrd="0" presId="urn:microsoft.com/office/officeart/2008/layout/LinedList"/>
    <dgm:cxn modelId="{73C2AD7A-671A-4F05-B090-1F5CA7E401E0}" type="presOf" srcId="{EFD40983-C1DC-4DF0-B83B-C5342C69A8FF}" destId="{68E8C7F9-E733-45D3-90A8-5B328F8E3BC9}" srcOrd="0" destOrd="0" presId="urn:microsoft.com/office/officeart/2008/layout/LinedList"/>
    <dgm:cxn modelId="{F7F2E1A8-2704-42BA-AC8C-3131F43BF4AD}" type="presOf" srcId="{F05DF0D3-B2EC-4093-AC3A-53358E44C1FD}" destId="{E9817194-857D-4250-AC10-4D227A6C17F9}" srcOrd="0" destOrd="0" presId="urn:microsoft.com/office/officeart/2008/layout/LinedList"/>
    <dgm:cxn modelId="{940E7BB1-DEB8-416E-9993-953F7EE27B74}" srcId="{EFD40983-C1DC-4DF0-B83B-C5342C69A8FF}" destId="{BB084A65-0210-489D-BF62-55B054A2694D}" srcOrd="0" destOrd="0" parTransId="{516F68FC-789D-4701-9966-0FAFCA24CDA8}" sibTransId="{84B5DAD9-F8AC-408E-8962-3ABCEDF9A7D7}"/>
    <dgm:cxn modelId="{65E51AB8-87EE-4C45-98B1-C27ABDF44D0B}" type="presOf" srcId="{BB084A65-0210-489D-BF62-55B054A2694D}" destId="{6BCB3B32-28F5-4424-B7A0-29B987570524}" srcOrd="0" destOrd="0" presId="urn:microsoft.com/office/officeart/2008/layout/LinedList"/>
    <dgm:cxn modelId="{ACC7D559-0DED-43CE-89D0-BA1781C297B6}" type="presParOf" srcId="{68E8C7F9-E733-45D3-90A8-5B328F8E3BC9}" destId="{BB6D2075-7D13-4FB2-80C6-38BB64C11247}" srcOrd="0" destOrd="0" presId="urn:microsoft.com/office/officeart/2008/layout/LinedList"/>
    <dgm:cxn modelId="{40F0D87A-E253-4541-BADB-F9F6963AF644}" type="presParOf" srcId="{68E8C7F9-E733-45D3-90A8-5B328F8E3BC9}" destId="{BB2A21ED-96DA-4CC3-9F77-36AC8746B37E}" srcOrd="1" destOrd="0" presId="urn:microsoft.com/office/officeart/2008/layout/LinedList"/>
    <dgm:cxn modelId="{55FBB0CE-496C-4A7F-B3B1-69BD6F6A7B1B}" type="presParOf" srcId="{BB2A21ED-96DA-4CC3-9F77-36AC8746B37E}" destId="{6BCB3B32-28F5-4424-B7A0-29B987570524}" srcOrd="0" destOrd="0" presId="urn:microsoft.com/office/officeart/2008/layout/LinedList"/>
    <dgm:cxn modelId="{11FED4F0-E81E-4C9B-B4FB-C803AFB9583F}" type="presParOf" srcId="{BB2A21ED-96DA-4CC3-9F77-36AC8746B37E}" destId="{80619592-F2B1-4C8C-9EC1-DF34E9E1DE20}" srcOrd="1" destOrd="0" presId="urn:microsoft.com/office/officeart/2008/layout/LinedList"/>
    <dgm:cxn modelId="{5F817FE7-0304-4398-B25C-935B53988086}" type="presParOf" srcId="{68E8C7F9-E733-45D3-90A8-5B328F8E3BC9}" destId="{AC8C5C67-5BFE-41AC-9BAE-7EB5DE02E2C2}" srcOrd="2" destOrd="0" presId="urn:microsoft.com/office/officeart/2008/layout/LinedList"/>
    <dgm:cxn modelId="{5A2C73A1-8330-4A0A-854F-41385E405065}" type="presParOf" srcId="{68E8C7F9-E733-45D3-90A8-5B328F8E3BC9}" destId="{110FC7A6-7F57-4DF9-B691-C3542B6CB409}" srcOrd="3" destOrd="0" presId="urn:microsoft.com/office/officeart/2008/layout/LinedList"/>
    <dgm:cxn modelId="{47DBD88D-A946-4DFC-B347-79F1EE167B45}" type="presParOf" srcId="{110FC7A6-7F57-4DF9-B691-C3542B6CB409}" destId="{026D2FC3-78E4-4176-B64B-AD0299771E70}" srcOrd="0" destOrd="0" presId="urn:microsoft.com/office/officeart/2008/layout/LinedList"/>
    <dgm:cxn modelId="{058D66C1-003C-4D95-9B7C-83C1E542959A}" type="presParOf" srcId="{110FC7A6-7F57-4DF9-B691-C3542B6CB409}" destId="{59E5046E-3E05-4DA5-82A5-36A83DA50E56}" srcOrd="1" destOrd="0" presId="urn:microsoft.com/office/officeart/2008/layout/LinedList"/>
    <dgm:cxn modelId="{476695D4-5FBE-4DDE-9A63-5F0DE4F58FF3}" type="presParOf" srcId="{68E8C7F9-E733-45D3-90A8-5B328F8E3BC9}" destId="{F89BE07C-4211-404E-A9CC-9B1AB496B1FC}" srcOrd="4" destOrd="0" presId="urn:microsoft.com/office/officeart/2008/layout/LinedList"/>
    <dgm:cxn modelId="{46E55752-502E-4708-A84B-355684D5DC5E}" type="presParOf" srcId="{68E8C7F9-E733-45D3-90A8-5B328F8E3BC9}" destId="{83F69D9C-5FC1-4FD5-AF29-D39A0800306C}" srcOrd="5" destOrd="0" presId="urn:microsoft.com/office/officeart/2008/layout/LinedList"/>
    <dgm:cxn modelId="{B51E9164-FFA9-4C2E-967A-7D7408E126DA}" type="presParOf" srcId="{83F69D9C-5FC1-4FD5-AF29-D39A0800306C}" destId="{E9817194-857D-4250-AC10-4D227A6C17F9}" srcOrd="0" destOrd="0" presId="urn:microsoft.com/office/officeart/2008/layout/LinedList"/>
    <dgm:cxn modelId="{BC6CB297-CDBA-4D8E-8F9D-C7461F18A09E}" type="presParOf" srcId="{83F69D9C-5FC1-4FD5-AF29-D39A0800306C}" destId="{EC3C23FB-A4DC-44CB-BC9B-16DBA44E44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1F61B-AC36-4DEF-BE32-05F1E2F0380E}">
      <dsp:nvSpPr>
        <dsp:cNvPr id="0" name=""/>
        <dsp:cNvSpPr/>
      </dsp:nvSpPr>
      <dsp:spPr>
        <a:xfrm>
          <a:off x="0" y="605752"/>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68B35C-1D56-4E4A-8079-7DEE37FEC2BA}">
      <dsp:nvSpPr>
        <dsp:cNvPr id="0" name=""/>
        <dsp:cNvSpPr/>
      </dsp:nvSpPr>
      <dsp:spPr>
        <a:xfrm>
          <a:off x="304447" y="894977"/>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Grab some more water!</a:t>
          </a:r>
        </a:p>
      </dsp:txBody>
      <dsp:txXfrm>
        <a:off x="355407" y="945937"/>
        <a:ext cx="2638107" cy="1637997"/>
      </dsp:txXfrm>
    </dsp:sp>
    <dsp:sp modelId="{0BDA1589-7C35-4835-AD4A-DD2F73756901}">
      <dsp:nvSpPr>
        <dsp:cNvPr id="0" name=""/>
        <dsp:cNvSpPr/>
      </dsp:nvSpPr>
      <dsp:spPr>
        <a:xfrm>
          <a:off x="3348922" y="605752"/>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54992-436C-4BB3-9934-5E4621F05668}">
      <dsp:nvSpPr>
        <dsp:cNvPr id="0" name=""/>
        <dsp:cNvSpPr/>
      </dsp:nvSpPr>
      <dsp:spPr>
        <a:xfrm>
          <a:off x="3653369" y="894977"/>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Stretch </a:t>
          </a:r>
        </a:p>
      </dsp:txBody>
      <dsp:txXfrm>
        <a:off x="3704329" y="945937"/>
        <a:ext cx="2638107" cy="1637997"/>
      </dsp:txXfrm>
    </dsp:sp>
    <dsp:sp modelId="{60D1ABFC-D5CA-4822-B691-8A7D638743F3}">
      <dsp:nvSpPr>
        <dsp:cNvPr id="0" name=""/>
        <dsp:cNvSpPr/>
      </dsp:nvSpPr>
      <dsp:spPr>
        <a:xfrm>
          <a:off x="6697844" y="605752"/>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9C109D-B287-4E82-8EDA-AECA31FDB7DD}">
      <dsp:nvSpPr>
        <dsp:cNvPr id="0" name=""/>
        <dsp:cNvSpPr/>
      </dsp:nvSpPr>
      <dsp:spPr>
        <a:xfrm>
          <a:off x="7002291" y="894977"/>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We'll reconvene in 15 minutes</a:t>
          </a:r>
        </a:p>
      </dsp:txBody>
      <dsp:txXfrm>
        <a:off x="7053251" y="945937"/>
        <a:ext cx="2638107" cy="1637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D2075-7D13-4FB2-80C6-38BB64C11247}">
      <dsp:nvSpPr>
        <dsp:cNvPr id="0" name=""/>
        <dsp:cNvSpPr/>
      </dsp:nvSpPr>
      <dsp:spPr>
        <a:xfrm>
          <a:off x="0" y="2492"/>
          <a:ext cx="6492875"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B3B32-28F5-4424-B7A0-29B987570524}">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b="0" kern="1200" dirty="0">
              <a:solidFill>
                <a:srgbClr val="000000"/>
              </a:solidFill>
              <a:latin typeface="Arial"/>
              <a:cs typeface="Arial"/>
            </a:rPr>
            <a:t>Angela</a:t>
          </a:r>
          <a:r>
            <a:rPr lang="en-US" sz="3500" kern="1200" dirty="0">
              <a:solidFill>
                <a:srgbClr val="000000"/>
              </a:solidFill>
              <a:latin typeface="Arial"/>
              <a:cs typeface="Arial"/>
            </a:rPr>
            <a:t> Kennedy | Speaker, Storyteller, Lead Dream Maker   </a:t>
          </a:r>
          <a:endParaRPr lang="en-US" sz="3500" kern="1200" dirty="0">
            <a:latin typeface="Corbel" panose="020B0503020204020204"/>
            <a:cs typeface="Arial"/>
          </a:endParaRPr>
        </a:p>
      </dsp:txBody>
      <dsp:txXfrm>
        <a:off x="0" y="2492"/>
        <a:ext cx="6492875" cy="1700138"/>
      </dsp:txXfrm>
    </dsp:sp>
    <dsp:sp modelId="{AC8C5C67-5BFE-41AC-9BAE-7EB5DE02E2C2}">
      <dsp:nvSpPr>
        <dsp:cNvPr id="0" name=""/>
        <dsp:cNvSpPr/>
      </dsp:nvSpPr>
      <dsp:spPr>
        <a:xfrm>
          <a:off x="0" y="1702630"/>
          <a:ext cx="6492875" cy="0"/>
        </a:xfrm>
        <a:prstGeom prst="line">
          <a:avLst/>
        </a:prstGeom>
        <a:solidFill>
          <a:schemeClr val="accent2">
            <a:hueOff val="580323"/>
            <a:satOff val="-5172"/>
            <a:lumOff val="-1078"/>
            <a:alphaOff val="0"/>
          </a:schemeClr>
        </a:solidFill>
        <a:ln w="15875" cap="rnd" cmpd="sng" algn="ctr">
          <a:solidFill>
            <a:schemeClr val="accent2">
              <a:hueOff val="580323"/>
              <a:satOff val="-5172"/>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6D2FC3-78E4-4176-B64B-AD0299771E70}">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i="1" kern="1200" dirty="0">
              <a:solidFill>
                <a:srgbClr val="000000"/>
              </a:solidFill>
              <a:latin typeface="Arial"/>
              <a:cs typeface="Arial"/>
            </a:rPr>
            <a:t>Owner, </a:t>
          </a:r>
          <a:r>
            <a:rPr lang="en-US" sz="3500" i="1" kern="1200" dirty="0" err="1">
              <a:solidFill>
                <a:srgbClr val="000000"/>
              </a:solidFill>
              <a:latin typeface="Arial"/>
              <a:cs typeface="Arial"/>
            </a:rPr>
            <a:t>AoK</a:t>
          </a:r>
          <a:r>
            <a:rPr lang="en-US" sz="3500" i="1" kern="1200" dirty="0">
              <a:solidFill>
                <a:srgbClr val="000000"/>
              </a:solidFill>
              <a:latin typeface="Arial"/>
              <a:cs typeface="Arial"/>
            </a:rPr>
            <a:t> Consulting</a:t>
          </a:r>
          <a:endParaRPr lang="en-US" sz="3500" i="1" kern="1200" dirty="0"/>
        </a:p>
      </dsp:txBody>
      <dsp:txXfrm>
        <a:off x="0" y="1702630"/>
        <a:ext cx="6492875" cy="1700138"/>
      </dsp:txXfrm>
    </dsp:sp>
    <dsp:sp modelId="{F89BE07C-4211-404E-A9CC-9B1AB496B1FC}">
      <dsp:nvSpPr>
        <dsp:cNvPr id="0" name=""/>
        <dsp:cNvSpPr/>
      </dsp:nvSpPr>
      <dsp:spPr>
        <a:xfrm>
          <a:off x="0" y="3402769"/>
          <a:ext cx="6492875" cy="0"/>
        </a:xfrm>
        <a:prstGeom prst="line">
          <a:avLst/>
        </a:prstGeom>
        <a:solidFill>
          <a:schemeClr val="accent2">
            <a:hueOff val="1160647"/>
            <a:satOff val="-10343"/>
            <a:lumOff val="-2157"/>
            <a:alphaOff val="0"/>
          </a:schemeClr>
        </a:solidFill>
        <a:ln w="15875" cap="rnd" cmpd="sng" algn="ctr">
          <a:solidFill>
            <a:schemeClr val="accent2">
              <a:hueOff val="1160647"/>
              <a:satOff val="-1034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17194-857D-4250-AC10-4D227A6C17F9}">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1:30pm-2:30pm</a:t>
          </a:r>
        </a:p>
      </dsp:txBody>
      <dsp:txXfrm>
        <a:off x="0" y="3402769"/>
        <a:ext cx="6492875" cy="17001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76F12D-2985-47C3-A07C-9F03DD159D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F83A19-1DC2-46DB-B3A1-ECF7C417E9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9919E1-43AC-4CED-9500-DF4C100BDBF7}" type="datetimeFigureOut">
              <a:rPr lang="en-US" smtClean="0"/>
              <a:t>8/16/2023</a:t>
            </a:fld>
            <a:endParaRPr lang="en-US"/>
          </a:p>
        </p:txBody>
      </p:sp>
      <p:sp>
        <p:nvSpPr>
          <p:cNvPr id="4" name="Footer Placeholder 3">
            <a:extLst>
              <a:ext uri="{FF2B5EF4-FFF2-40B4-BE49-F238E27FC236}">
                <a16:creationId xmlns:a16="http://schemas.microsoft.com/office/drawing/2014/main" id="{6A3D6289-F1C3-4041-A186-E428808BD1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17ECA2-D3CC-4290-9914-977FED6D36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98A85-43CB-4CDC-8FF1-647F52B29F1B}" type="slidenum">
              <a:rPr lang="en-US" smtClean="0"/>
              <a:t>‹#›</a:t>
            </a:fld>
            <a:endParaRPr lang="en-US"/>
          </a:p>
        </p:txBody>
      </p:sp>
    </p:spTree>
    <p:extLst>
      <p:ext uri="{BB962C8B-B14F-4D97-AF65-F5344CB8AC3E}">
        <p14:creationId xmlns:p14="http://schemas.microsoft.com/office/powerpoint/2010/main" val="2821091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B7A66-B7EB-42C9-B5DD-873741A09959}"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B4569-3B6E-468D-B981-DA515F47BCE4}" type="slidenum">
              <a:rPr lang="en-US" smtClean="0"/>
              <a:t>‹#›</a:t>
            </a:fld>
            <a:endParaRPr lang="en-US"/>
          </a:p>
        </p:txBody>
      </p:sp>
    </p:spTree>
    <p:extLst>
      <p:ext uri="{BB962C8B-B14F-4D97-AF65-F5344CB8AC3E}">
        <p14:creationId xmlns:p14="http://schemas.microsoft.com/office/powerpoint/2010/main" val="2338208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B4569-3B6E-468D-B981-DA515F47BCE4}" type="slidenum">
              <a:rPr lang="en-US" smtClean="0"/>
              <a:t>1</a:t>
            </a:fld>
            <a:endParaRPr lang="en-US"/>
          </a:p>
        </p:txBody>
      </p:sp>
    </p:spTree>
    <p:extLst>
      <p:ext uri="{BB962C8B-B14F-4D97-AF65-F5344CB8AC3E}">
        <p14:creationId xmlns:p14="http://schemas.microsoft.com/office/powerpoint/2010/main" val="340656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dirty="0"/>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364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2211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47404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878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dirty="0"/>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7295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491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64656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0768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130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491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dirty="0"/>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289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dirty="0"/>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412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7150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7876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169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8236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dirty="0"/>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7990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8/16/2023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138300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stress-png/download/3729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laysia-students.com/2017/05/"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www.pewforum.org/religious-landscape-study/educational-distribution/colleg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52FD7-76EF-4EBF-8807-5A08A9C8EA09}"/>
              </a:ext>
            </a:extLst>
          </p:cNvPr>
          <p:cNvSpPr>
            <a:spLocks noGrp="1"/>
          </p:cNvSpPr>
          <p:nvPr>
            <p:ph type="ctrTitle"/>
          </p:nvPr>
        </p:nvSpPr>
        <p:spPr>
          <a:xfrm>
            <a:off x="2253785" y="1380068"/>
            <a:ext cx="4978303" cy="2616199"/>
          </a:xfrm>
        </p:spPr>
        <p:txBody>
          <a:bodyPr vert="horz" lIns="91440" tIns="45720" rIns="91440" bIns="45720" rtlCol="0">
            <a:normAutofit/>
          </a:bodyPr>
          <a:lstStyle/>
          <a:p>
            <a:pPr>
              <a:lnSpc>
                <a:spcPct val="90000"/>
              </a:lnSpc>
            </a:pPr>
            <a:r>
              <a:rPr lang="en-US" sz="5100" b="1" dirty="0"/>
              <a:t>Fall Community Workshop</a:t>
            </a:r>
            <a:br>
              <a:rPr lang="en-US" sz="5100" b="1" dirty="0"/>
            </a:br>
            <a:endParaRPr lang="en-US" sz="5100" b="1" dirty="0"/>
          </a:p>
        </p:txBody>
      </p:sp>
      <p:sp>
        <p:nvSpPr>
          <p:cNvPr id="3" name="Subtitle 2">
            <a:extLst>
              <a:ext uri="{FF2B5EF4-FFF2-40B4-BE49-F238E27FC236}">
                <a16:creationId xmlns:a16="http://schemas.microsoft.com/office/drawing/2014/main" id="{F4C8D8C1-1062-49B2-BB56-D9F8E5DA6EB6}"/>
              </a:ext>
            </a:extLst>
          </p:cNvPr>
          <p:cNvSpPr>
            <a:spLocks noGrp="1"/>
          </p:cNvSpPr>
          <p:nvPr>
            <p:ph type="subTitle" idx="1"/>
          </p:nvPr>
        </p:nvSpPr>
        <p:spPr>
          <a:xfrm>
            <a:off x="3151575" y="3996267"/>
            <a:ext cx="4080514" cy="1139151"/>
          </a:xfrm>
        </p:spPr>
        <p:txBody>
          <a:bodyPr vert="horz" lIns="91440" tIns="45720" rIns="91440" bIns="45720" rtlCol="0">
            <a:normAutofit fontScale="32500" lnSpcReduction="20000"/>
          </a:bodyPr>
          <a:lstStyle/>
          <a:p>
            <a:pPr>
              <a:lnSpc>
                <a:spcPct val="90000"/>
              </a:lnSpc>
            </a:pPr>
            <a:r>
              <a:rPr lang="en-US" sz="2800" dirty="0"/>
              <a:t>Donnelly College</a:t>
            </a:r>
          </a:p>
          <a:p>
            <a:pPr>
              <a:lnSpc>
                <a:spcPct val="90000"/>
              </a:lnSpc>
            </a:pPr>
            <a:r>
              <a:rPr lang="en-US" sz="2800" dirty="0"/>
              <a:t>August 15, 2023</a:t>
            </a:r>
          </a:p>
          <a:p>
            <a:pPr>
              <a:lnSpc>
                <a:spcPct val="90000"/>
              </a:lnSpc>
            </a:pPr>
            <a:endParaRPr lang="en-US" sz="2800" dirty="0"/>
          </a:p>
          <a:p>
            <a:pPr>
              <a:lnSpc>
                <a:spcPct val="90000"/>
              </a:lnSpc>
            </a:pPr>
            <a:endParaRPr lang="en-US" sz="3600" dirty="0"/>
          </a:p>
          <a:p>
            <a:pPr>
              <a:lnSpc>
                <a:spcPct val="90000"/>
              </a:lnSpc>
            </a:pPr>
            <a:r>
              <a:rPr lang="en-US" sz="3600" b="1" dirty="0"/>
              <a:t>Lisa Stoothoff, COO/Dean of the College</a:t>
            </a:r>
            <a:endParaRPr lang="en-US" sz="3600" dirty="0"/>
          </a:p>
        </p:txBody>
      </p:sp>
      <p:sp>
        <p:nvSpPr>
          <p:cNvPr id="65" name="Rounded Rectangle 4">
            <a:extLst>
              <a:ext uri="{FF2B5EF4-FFF2-40B4-BE49-F238E27FC236}">
                <a16:creationId xmlns:a16="http://schemas.microsoft.com/office/drawing/2014/main" id="{260615AE-7DBC-4FF7-9107-9FE957695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logo for a college&#10;&#10;Description automatically generated">
            <a:extLst>
              <a:ext uri="{FF2B5EF4-FFF2-40B4-BE49-F238E27FC236}">
                <a16:creationId xmlns:a16="http://schemas.microsoft.com/office/drawing/2014/main" id="{5EC85691-6E32-FEF6-E0DF-0299A3E7390A}"/>
              </a:ext>
            </a:extLst>
          </p:cNvPr>
          <p:cNvPicPr>
            <a:picLocks noChangeAspect="1"/>
          </p:cNvPicPr>
          <p:nvPr/>
        </p:nvPicPr>
        <p:blipFill>
          <a:blip r:embed="rId4"/>
          <a:stretch>
            <a:fillRect/>
          </a:stretch>
        </p:blipFill>
        <p:spPr>
          <a:xfrm>
            <a:off x="7873801" y="1740607"/>
            <a:ext cx="3341190" cy="3089024"/>
          </a:xfrm>
          <a:prstGeom prst="rect">
            <a:avLst/>
          </a:prstGeom>
        </p:spPr>
      </p:pic>
    </p:spTree>
    <p:extLst>
      <p:ext uri="{BB962C8B-B14F-4D97-AF65-F5344CB8AC3E}">
        <p14:creationId xmlns:p14="http://schemas.microsoft.com/office/powerpoint/2010/main" val="426286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ock exchange numbers">
            <a:extLst>
              <a:ext uri="{FF2B5EF4-FFF2-40B4-BE49-F238E27FC236}">
                <a16:creationId xmlns:a16="http://schemas.microsoft.com/office/drawing/2014/main" id="{D740D1CF-26E2-ED12-ECEE-3313B015A654}"/>
              </a:ext>
            </a:extLst>
          </p:cNvPr>
          <p:cNvPicPr>
            <a:picLocks noChangeAspect="1"/>
          </p:cNvPicPr>
          <p:nvPr/>
        </p:nvPicPr>
        <p:blipFill rotWithShape="1">
          <a:blip r:embed="rId3"/>
          <a:srcRect l="30773" r="17725" b="-3"/>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98AAEBE-B398-95B2-543D-6AAE756A6DAF}"/>
              </a:ext>
            </a:extLst>
          </p:cNvPr>
          <p:cNvSpPr>
            <a:spLocks noGrp="1"/>
          </p:cNvSpPr>
          <p:nvPr>
            <p:ph type="title"/>
          </p:nvPr>
        </p:nvSpPr>
        <p:spPr>
          <a:xfrm>
            <a:off x="972080" y="685800"/>
            <a:ext cx="5260680" cy="1752599"/>
          </a:xfrm>
        </p:spPr>
        <p:txBody>
          <a:bodyPr>
            <a:normAutofit/>
          </a:bodyPr>
          <a:lstStyle/>
          <a:p>
            <a:pPr algn="l"/>
            <a:r>
              <a:rPr lang="en-US"/>
              <a:t>In other news....</a:t>
            </a:r>
          </a:p>
        </p:txBody>
      </p:sp>
      <p:sp>
        <p:nvSpPr>
          <p:cNvPr id="3" name="Content Placeholder 2">
            <a:extLst>
              <a:ext uri="{FF2B5EF4-FFF2-40B4-BE49-F238E27FC236}">
                <a16:creationId xmlns:a16="http://schemas.microsoft.com/office/drawing/2014/main" id="{779F1D2F-1629-F286-D984-F9CB0DB2D114}"/>
              </a:ext>
            </a:extLst>
          </p:cNvPr>
          <p:cNvSpPr>
            <a:spLocks noGrp="1"/>
          </p:cNvSpPr>
          <p:nvPr>
            <p:ph idx="1"/>
          </p:nvPr>
        </p:nvSpPr>
        <p:spPr>
          <a:xfrm>
            <a:off x="643468" y="2666999"/>
            <a:ext cx="5260680" cy="3124201"/>
          </a:xfrm>
        </p:spPr>
        <p:txBody>
          <a:bodyPr>
            <a:normAutofit/>
          </a:bodyPr>
          <a:lstStyle/>
          <a:p>
            <a:pPr>
              <a:buClr>
                <a:srgbClr val="8D1515"/>
              </a:buClr>
            </a:pPr>
            <a:r>
              <a:rPr lang="en-US" sz="2000"/>
              <a:t>The University of Hawaii data system was compromised with 28,000 student and former employee information stolen.  The payout to keep this off the internet was less than $250,000 and paid through State-funded insurance. </a:t>
            </a:r>
            <a:r>
              <a:rPr lang="en-US" sz="2000" i="1"/>
              <a:t> University Business, July 31, 2023</a:t>
            </a:r>
          </a:p>
        </p:txBody>
      </p:sp>
    </p:spTree>
    <p:extLst>
      <p:ext uri="{BB962C8B-B14F-4D97-AF65-F5344CB8AC3E}">
        <p14:creationId xmlns:p14="http://schemas.microsoft.com/office/powerpoint/2010/main" val="1831165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0442-213F-B25B-5F99-8D082223668B}"/>
              </a:ext>
            </a:extLst>
          </p:cNvPr>
          <p:cNvSpPr>
            <a:spLocks noGrp="1"/>
          </p:cNvSpPr>
          <p:nvPr>
            <p:ph type="title"/>
          </p:nvPr>
        </p:nvSpPr>
        <p:spPr>
          <a:xfrm>
            <a:off x="1760706" y="4452257"/>
            <a:ext cx="9742318" cy="1384980"/>
          </a:xfrm>
        </p:spPr>
        <p:txBody>
          <a:bodyPr>
            <a:normAutofit/>
          </a:bodyPr>
          <a:lstStyle/>
          <a:p>
            <a:r>
              <a:rPr lang="en-US" b="1" dirty="0">
                <a:latin typeface="Arial"/>
                <a:cs typeface="Arial"/>
              </a:rPr>
              <a:t>Break</a:t>
            </a:r>
            <a:br>
              <a:rPr lang="en-US" b="1" dirty="0">
                <a:latin typeface="Arial"/>
                <a:cs typeface="Arial"/>
              </a:rPr>
            </a:br>
            <a:r>
              <a:rPr lang="en-US" b="1" dirty="0">
                <a:latin typeface="Arial"/>
                <a:cs typeface="Arial"/>
              </a:rPr>
              <a:t>11:15am-11:30am</a:t>
            </a:r>
          </a:p>
        </p:txBody>
      </p:sp>
      <p:graphicFrame>
        <p:nvGraphicFramePr>
          <p:cNvPr id="26" name="Content Placeholder 2">
            <a:extLst>
              <a:ext uri="{FF2B5EF4-FFF2-40B4-BE49-F238E27FC236}">
                <a16:creationId xmlns:a16="http://schemas.microsoft.com/office/drawing/2014/main" id="{4CC3DE71-EE49-3B21-7D12-3F4F9E3718DD}"/>
              </a:ext>
            </a:extLst>
          </p:cNvPr>
          <p:cNvGraphicFramePr>
            <a:graphicFrameLocks noGrp="1"/>
          </p:cNvGraphicFramePr>
          <p:nvPr>
            <p:ph idx="1"/>
            <p:extLst>
              <p:ext uri="{D42A27DB-BD31-4B8C-83A1-F6EECF244321}">
                <p14:modId xmlns:p14="http://schemas.microsoft.com/office/powerpoint/2010/main" val="2639244861"/>
              </p:ext>
            </p:extLst>
          </p:nvPr>
        </p:nvGraphicFramePr>
        <p:xfrm>
          <a:off x="1760705" y="865761"/>
          <a:ext cx="9742319" cy="3240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906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AABE10E-8B47-4567-8C44-7892CBD364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9" name="Freeform 6">
              <a:extLst>
                <a:ext uri="{FF2B5EF4-FFF2-40B4-BE49-F238E27FC236}">
                  <a16:creationId xmlns:a16="http://schemas.microsoft.com/office/drawing/2014/main" id="{3B6F89E5-27DA-48BA-92A3-E78CDA05B4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0" name="Freeform 7">
              <a:extLst>
                <a:ext uri="{FF2B5EF4-FFF2-40B4-BE49-F238E27FC236}">
                  <a16:creationId xmlns:a16="http://schemas.microsoft.com/office/drawing/2014/main" id="{D75EEA1C-1772-4713-B1FB-6A8FDFA0B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1" name="Freeform 8">
              <a:extLst>
                <a:ext uri="{FF2B5EF4-FFF2-40B4-BE49-F238E27FC236}">
                  <a16:creationId xmlns:a16="http://schemas.microsoft.com/office/drawing/2014/main" id="{4F733139-7D00-4544-B889-C7ACFA614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2" name="Freeform 9">
              <a:extLst>
                <a:ext uri="{FF2B5EF4-FFF2-40B4-BE49-F238E27FC236}">
                  <a16:creationId xmlns:a16="http://schemas.microsoft.com/office/drawing/2014/main" id="{33CAFEFE-0885-47B5-9181-DCF0391C74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3" name="Freeform 10">
              <a:extLst>
                <a:ext uri="{FF2B5EF4-FFF2-40B4-BE49-F238E27FC236}">
                  <a16:creationId xmlns:a16="http://schemas.microsoft.com/office/drawing/2014/main" id="{CD0C4A1E-DDEB-4FDA-8245-881A82913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4" name="Freeform 11">
              <a:extLst>
                <a:ext uri="{FF2B5EF4-FFF2-40B4-BE49-F238E27FC236}">
                  <a16:creationId xmlns:a16="http://schemas.microsoft.com/office/drawing/2014/main" id="{CAAD0ACF-23E7-4999-B311-DD56934B6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16C54C23-E67E-4BF6-E7FB-D2E1A9FD9595}"/>
              </a:ext>
            </a:extLst>
          </p:cNvPr>
          <p:cNvSpPr>
            <a:spLocks noGrp="1"/>
          </p:cNvSpPr>
          <p:nvPr>
            <p:ph type="title"/>
          </p:nvPr>
        </p:nvSpPr>
        <p:spPr>
          <a:xfrm>
            <a:off x="1484312" y="685800"/>
            <a:ext cx="4278928" cy="1752599"/>
          </a:xfrm>
        </p:spPr>
        <p:txBody>
          <a:bodyPr>
            <a:normAutofit/>
          </a:bodyPr>
          <a:lstStyle/>
          <a:p>
            <a:pPr>
              <a:lnSpc>
                <a:spcPct val="90000"/>
              </a:lnSpc>
            </a:pPr>
            <a:r>
              <a:rPr lang="en-US" sz="2500" b="1" i="1" dirty="0">
                <a:latin typeface="Arial"/>
                <a:cs typeface="Arial"/>
              </a:rPr>
              <a:t>Recruiting Generation "P":</a:t>
            </a:r>
            <a:r>
              <a:rPr lang="en-US" sz="2500" b="1" i="1" dirty="0">
                <a:latin typeface="Arial"/>
                <a:ea typeface="+mj-lt"/>
                <a:cs typeface="Arial"/>
              </a:rPr>
              <a:t> </a:t>
            </a:r>
            <a:r>
              <a:rPr lang="en-US" sz="2500" b="1" dirty="0">
                <a:ea typeface="+mj-lt"/>
                <a:cs typeface="+mj-lt"/>
              </a:rPr>
              <a:t>Exploring the Pandemic’s Lasting Impacts on Student Behavior</a:t>
            </a:r>
            <a:endParaRPr lang="en-US" sz="2500" b="1" i="1" dirty="0"/>
          </a:p>
        </p:txBody>
      </p:sp>
      <p:sp>
        <p:nvSpPr>
          <p:cNvPr id="3" name="Content Placeholder 2">
            <a:extLst>
              <a:ext uri="{FF2B5EF4-FFF2-40B4-BE49-F238E27FC236}">
                <a16:creationId xmlns:a16="http://schemas.microsoft.com/office/drawing/2014/main" id="{A799148E-C57E-3637-83F4-51CFF2D33A30}"/>
              </a:ext>
            </a:extLst>
          </p:cNvPr>
          <p:cNvSpPr>
            <a:spLocks noGrp="1"/>
          </p:cNvSpPr>
          <p:nvPr>
            <p:ph idx="1"/>
          </p:nvPr>
        </p:nvSpPr>
        <p:spPr>
          <a:xfrm>
            <a:off x="1484310" y="2666999"/>
            <a:ext cx="4278929" cy="3124201"/>
          </a:xfrm>
        </p:spPr>
        <p:txBody>
          <a:bodyPr>
            <a:normAutofit/>
          </a:bodyPr>
          <a:lstStyle/>
          <a:p>
            <a:pPr marL="0" indent="0">
              <a:buNone/>
            </a:pPr>
            <a:r>
              <a:rPr lang="en-US" sz="2000" dirty="0"/>
              <a:t>Tyler Seabaugh, Director of Strategic Enrollment</a:t>
            </a:r>
            <a:endParaRPr lang="en-US" sz="2000"/>
          </a:p>
          <a:p>
            <a:pPr marL="0" indent="0">
              <a:buClr>
                <a:srgbClr val="8D1515"/>
              </a:buClr>
              <a:buNone/>
            </a:pPr>
            <a:r>
              <a:rPr lang="en-US" sz="2000" dirty="0"/>
              <a:t>11:30 – 11:55AM </a:t>
            </a:r>
          </a:p>
        </p:txBody>
      </p:sp>
      <p:sp>
        <p:nvSpPr>
          <p:cNvPr id="46" name="Rounded Rectangle 16">
            <a:extLst>
              <a:ext uri="{FF2B5EF4-FFF2-40B4-BE49-F238E27FC236}">
                <a16:creationId xmlns:a16="http://schemas.microsoft.com/office/drawing/2014/main" id="{56B500CE-5BE2-46B7-AD54-161253576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White bulbs with a yellow one standing out">
            <a:extLst>
              <a:ext uri="{FF2B5EF4-FFF2-40B4-BE49-F238E27FC236}">
                <a16:creationId xmlns:a16="http://schemas.microsoft.com/office/drawing/2014/main" id="{79A68642-DB8B-5156-A952-C587C931E101}"/>
              </a:ext>
            </a:extLst>
          </p:cNvPr>
          <p:cNvPicPr>
            <a:picLocks noChangeAspect="1"/>
          </p:cNvPicPr>
          <p:nvPr/>
        </p:nvPicPr>
        <p:blipFill rotWithShape="1">
          <a:blip r:embed="rId3"/>
          <a:srcRect l="8145" r="22207" b="1"/>
          <a:stretch/>
        </p:blipFill>
        <p:spPr>
          <a:xfrm>
            <a:off x="6434407" y="1011765"/>
            <a:ext cx="4744154" cy="4546708"/>
          </a:xfrm>
          <a:prstGeom prst="rect">
            <a:avLst/>
          </a:prstGeom>
        </p:spPr>
      </p:pic>
    </p:spTree>
    <p:extLst>
      <p:ext uri="{BB962C8B-B14F-4D97-AF65-F5344CB8AC3E}">
        <p14:creationId xmlns:p14="http://schemas.microsoft.com/office/powerpoint/2010/main" val="83853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silhouette of a person with lightnings&#10;&#10;Description automatically generated">
            <a:extLst>
              <a:ext uri="{FF2B5EF4-FFF2-40B4-BE49-F238E27FC236}">
                <a16:creationId xmlns:a16="http://schemas.microsoft.com/office/drawing/2014/main" id="{940B277D-3058-EEEB-D793-103886C7DAA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6946" r="22488"/>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3" name="Group 1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98AAEBE-B398-95B2-543D-6AAE756A6DAF}"/>
              </a:ext>
            </a:extLst>
          </p:cNvPr>
          <p:cNvSpPr>
            <a:spLocks noGrp="1"/>
          </p:cNvSpPr>
          <p:nvPr>
            <p:ph type="title"/>
          </p:nvPr>
        </p:nvSpPr>
        <p:spPr>
          <a:xfrm>
            <a:off x="972080" y="685800"/>
            <a:ext cx="5260680" cy="1752599"/>
          </a:xfrm>
        </p:spPr>
        <p:txBody>
          <a:bodyPr>
            <a:normAutofit/>
          </a:bodyPr>
          <a:lstStyle/>
          <a:p>
            <a:pPr algn="l"/>
            <a:r>
              <a:rPr lang="en-US"/>
              <a:t>In other news....</a:t>
            </a:r>
          </a:p>
        </p:txBody>
      </p:sp>
      <p:sp>
        <p:nvSpPr>
          <p:cNvPr id="3" name="Content Placeholder 2">
            <a:extLst>
              <a:ext uri="{FF2B5EF4-FFF2-40B4-BE49-F238E27FC236}">
                <a16:creationId xmlns:a16="http://schemas.microsoft.com/office/drawing/2014/main" id="{779F1D2F-1629-F286-D984-F9CB0DB2D114}"/>
              </a:ext>
            </a:extLst>
          </p:cNvPr>
          <p:cNvSpPr>
            <a:spLocks noGrp="1"/>
          </p:cNvSpPr>
          <p:nvPr>
            <p:ph idx="1"/>
          </p:nvPr>
        </p:nvSpPr>
        <p:spPr>
          <a:xfrm>
            <a:off x="643468" y="2666999"/>
            <a:ext cx="5260680" cy="3124201"/>
          </a:xfrm>
        </p:spPr>
        <p:txBody>
          <a:bodyPr>
            <a:normAutofit/>
          </a:bodyPr>
          <a:lstStyle/>
          <a:p>
            <a:pPr marL="0" indent="0">
              <a:lnSpc>
                <a:spcPct val="90000"/>
              </a:lnSpc>
              <a:buClr>
                <a:srgbClr val="8D1515"/>
              </a:buClr>
              <a:buNone/>
            </a:pPr>
            <a:r>
              <a:rPr lang="en-US" sz="2000">
                <a:ea typeface="+mn-lt"/>
                <a:cs typeface="+mn-lt"/>
              </a:rPr>
              <a:t>Ways to address stress: What Students Say</a:t>
            </a:r>
            <a:endParaRPr lang="en-US"/>
          </a:p>
          <a:p>
            <a:pPr marL="0" indent="0">
              <a:lnSpc>
                <a:spcPct val="90000"/>
              </a:lnSpc>
              <a:buClr>
                <a:srgbClr val="8D1515"/>
              </a:buClr>
              <a:buNone/>
            </a:pPr>
            <a:r>
              <a:rPr lang="en-US" sz="2000">
                <a:ea typeface="+mn-lt"/>
                <a:cs typeface="+mn-lt"/>
              </a:rPr>
              <a:t>“Free therapy on campus allows for students to establish a relationship with a mental health professional that can emotionally support them on a semesterly basis,” Pattanaik explains. “University-covered therapy also motivates more students to learn better coping mechanisms to manage high-stress periods in school.” Colleen Flaherty, Inside Higher Ed</a:t>
            </a:r>
            <a:endParaRPr lang="en-US" sz="2000"/>
          </a:p>
        </p:txBody>
      </p:sp>
      <p:sp>
        <p:nvSpPr>
          <p:cNvPr id="6" name="TextBox 5">
            <a:extLst>
              <a:ext uri="{FF2B5EF4-FFF2-40B4-BE49-F238E27FC236}">
                <a16:creationId xmlns:a16="http://schemas.microsoft.com/office/drawing/2014/main" id="{1F9DA6A1-661C-7ECD-BD14-FCD9CF1F51DB}"/>
              </a:ext>
            </a:extLst>
          </p:cNvPr>
          <p:cNvSpPr txBox="1"/>
          <p:nvPr/>
        </p:nvSpPr>
        <p:spPr>
          <a:xfrm>
            <a:off x="9806412" y="6657945"/>
            <a:ext cx="238558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408506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D2EC-DA50-733C-CF4F-25C2BDD83E3E}"/>
              </a:ext>
            </a:extLst>
          </p:cNvPr>
          <p:cNvSpPr>
            <a:spLocks noGrp="1"/>
          </p:cNvSpPr>
          <p:nvPr>
            <p:ph type="title"/>
          </p:nvPr>
        </p:nvSpPr>
        <p:spPr>
          <a:xfrm>
            <a:off x="1484311" y="1081548"/>
            <a:ext cx="3333495" cy="1504335"/>
          </a:xfrm>
        </p:spPr>
        <p:txBody>
          <a:bodyPr>
            <a:normAutofit/>
          </a:bodyPr>
          <a:lstStyle/>
          <a:p>
            <a:pPr defTabSz="356616"/>
            <a:br>
              <a:rPr lang="en-US" sz="2400" kern="1200" cap="none">
                <a:ln w="3175" cmpd="sng">
                  <a:noFill/>
                </a:ln>
                <a:effectLst/>
                <a:latin typeface="+mj-lt"/>
                <a:ea typeface="+mj-ea"/>
                <a:cs typeface="+mj-cs"/>
              </a:rPr>
            </a:br>
            <a:endParaRPr lang="en-US" sz="2400"/>
          </a:p>
        </p:txBody>
      </p:sp>
      <p:sp>
        <p:nvSpPr>
          <p:cNvPr id="3" name="Content Placeholder 2">
            <a:extLst>
              <a:ext uri="{FF2B5EF4-FFF2-40B4-BE49-F238E27FC236}">
                <a16:creationId xmlns:a16="http://schemas.microsoft.com/office/drawing/2014/main" id="{2BEE9F54-89E9-2CC6-4F7F-461E918F39F5}"/>
              </a:ext>
            </a:extLst>
          </p:cNvPr>
          <p:cNvSpPr>
            <a:spLocks noGrp="1"/>
          </p:cNvSpPr>
          <p:nvPr>
            <p:ph idx="1"/>
          </p:nvPr>
        </p:nvSpPr>
        <p:spPr>
          <a:xfrm>
            <a:off x="1484311" y="2666999"/>
            <a:ext cx="3333496" cy="3124201"/>
          </a:xfrm>
        </p:spPr>
        <p:txBody>
          <a:bodyPr anchor="t">
            <a:normAutofit/>
          </a:bodyPr>
          <a:lstStyle/>
          <a:p>
            <a:pPr marL="0" indent="0" defTabSz="356616">
              <a:spcAft>
                <a:spcPts val="468"/>
              </a:spcAft>
              <a:buNone/>
            </a:pPr>
            <a:r>
              <a:rPr lang="en-US" sz="2800" b="1" kern="1200" cap="none" dirty="0">
                <a:effectLst/>
                <a:latin typeface="roboto"/>
                <a:ea typeface="roboto"/>
                <a:cs typeface="roboto"/>
              </a:rPr>
              <a:t>Better FAFSA</a:t>
            </a:r>
            <a:endParaRPr lang="en-US" sz="2800" b="1" kern="1200" cap="none" dirty="0">
              <a:effectLst/>
              <a:latin typeface="+mn-lt"/>
              <a:ea typeface="+mn-ea"/>
              <a:cs typeface="+mn-cs"/>
            </a:endParaRPr>
          </a:p>
          <a:p>
            <a:pPr marL="0" indent="0" defTabSz="356616">
              <a:spcAft>
                <a:spcPts val="468"/>
              </a:spcAft>
              <a:buClr>
                <a:srgbClr val="8D1515"/>
              </a:buClr>
              <a:buNone/>
            </a:pPr>
            <a:r>
              <a:rPr lang="en-US" sz="1600" kern="1200" cap="none" dirty="0">
                <a:effectLst/>
                <a:latin typeface="roboto"/>
                <a:ea typeface="roboto"/>
                <a:cs typeface="roboto"/>
              </a:rPr>
              <a:t>Stephani Berry, Director of Financial Aid</a:t>
            </a:r>
          </a:p>
          <a:p>
            <a:pPr marL="0" indent="0" defTabSz="356616">
              <a:spcAft>
                <a:spcPts val="468"/>
              </a:spcAft>
              <a:buNone/>
            </a:pPr>
            <a:endParaRPr lang="en-US" sz="1600" kern="1200" cap="none">
              <a:effectLst/>
              <a:latin typeface="roboto"/>
              <a:ea typeface="roboto"/>
              <a:cs typeface="roboto"/>
            </a:endParaRPr>
          </a:p>
          <a:p>
            <a:pPr marL="0" indent="0" defTabSz="356616">
              <a:spcAft>
                <a:spcPts val="468"/>
              </a:spcAft>
              <a:buNone/>
            </a:pPr>
            <a:r>
              <a:rPr lang="en-US" sz="1600" kern="1200" cap="none" dirty="0">
                <a:effectLst/>
                <a:latin typeface="roboto"/>
                <a:ea typeface="roboto"/>
                <a:cs typeface="roboto"/>
              </a:rPr>
              <a:t>11:55am-12:15pm</a:t>
            </a:r>
            <a:endParaRPr lang="en-US" sz="1600" dirty="0">
              <a:latin typeface="roboto"/>
              <a:ea typeface="roboto"/>
              <a:cs typeface="roboto"/>
            </a:endParaRPr>
          </a:p>
        </p:txBody>
      </p:sp>
      <p:pic>
        <p:nvPicPr>
          <p:cNvPr id="4" name="Picture 5" descr="A close-up of a application form&#10;&#10;Description automatically generated">
            <a:extLst>
              <a:ext uri="{FF2B5EF4-FFF2-40B4-BE49-F238E27FC236}">
                <a16:creationId xmlns:a16="http://schemas.microsoft.com/office/drawing/2014/main" id="{19049DB7-2CA2-55AF-835F-AC6EECCA690A}"/>
              </a:ext>
            </a:extLst>
          </p:cNvPr>
          <p:cNvPicPr>
            <a:picLocks noChangeAspect="1"/>
          </p:cNvPicPr>
          <p:nvPr/>
        </p:nvPicPr>
        <p:blipFill>
          <a:blip r:embed="rId3"/>
          <a:stretch>
            <a:fillRect/>
          </a:stretch>
        </p:blipFill>
        <p:spPr>
          <a:xfrm>
            <a:off x="5262033" y="1224535"/>
            <a:ext cx="6240990" cy="397557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D036C624-D1BD-0B73-9E18-B7B563E48554}"/>
              </a:ext>
            </a:extLst>
          </p:cNvPr>
          <p:cNvSpPr txBox="1"/>
          <p:nvPr/>
        </p:nvSpPr>
        <p:spPr>
          <a:xfrm>
            <a:off x="3590945" y="5577281"/>
            <a:ext cx="5836567" cy="308418"/>
          </a:xfrm>
          <a:prstGeom prst="rect">
            <a:avLst/>
          </a:prstGeom>
          <a:noFill/>
        </p:spPr>
        <p:txBody>
          <a:bodyPr wrap="square" lIns="91440" tIns="45720" rIns="91440" bIns="45720" rtlCol="0" anchor="t">
            <a:spAutoFit/>
          </a:bodyPr>
          <a:lstStyle/>
          <a:p>
            <a:pPr defTabSz="356616">
              <a:spcAft>
                <a:spcPts val="600"/>
              </a:spcAft>
            </a:pPr>
            <a:r>
              <a:rPr lang="en-US" sz="1404" kern="1200">
                <a:solidFill>
                  <a:schemeClr val="tx1"/>
                </a:solidFill>
                <a:latin typeface="+mn-lt"/>
                <a:ea typeface="+mn-ea"/>
                <a:cs typeface="+mn-cs"/>
              </a:rPr>
              <a:t>h</a:t>
            </a:r>
            <a:endParaRPr lang="en-US"/>
          </a:p>
        </p:txBody>
      </p:sp>
    </p:spTree>
    <p:extLst>
      <p:ext uri="{BB962C8B-B14F-4D97-AF65-F5344CB8AC3E}">
        <p14:creationId xmlns:p14="http://schemas.microsoft.com/office/powerpoint/2010/main" val="1496042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0A47CF6F-27C2-43F3-AF69-E3D576363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77" name="Freeform 6">
              <a:extLst>
                <a:ext uri="{FF2B5EF4-FFF2-40B4-BE49-F238E27FC236}">
                  <a16:creationId xmlns:a16="http://schemas.microsoft.com/office/drawing/2014/main" id="{39EB00CB-5B69-438D-944F-2E0382BA0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78" name="Freeform 7">
              <a:extLst>
                <a:ext uri="{FF2B5EF4-FFF2-40B4-BE49-F238E27FC236}">
                  <a16:creationId xmlns:a16="http://schemas.microsoft.com/office/drawing/2014/main" id="{6D931D9D-4C35-4CDF-BFF0-03DD03881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9" name="Freeform 9">
              <a:extLst>
                <a:ext uri="{FF2B5EF4-FFF2-40B4-BE49-F238E27FC236}">
                  <a16:creationId xmlns:a16="http://schemas.microsoft.com/office/drawing/2014/main" id="{26D9B8E3-CFAB-4428-9D62-576BF978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0" name="Freeform 10">
              <a:extLst>
                <a:ext uri="{FF2B5EF4-FFF2-40B4-BE49-F238E27FC236}">
                  <a16:creationId xmlns:a16="http://schemas.microsoft.com/office/drawing/2014/main" id="{F019DFF8-C5AB-45D0-8A70-627BFEF9A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81" name="Freeform 11">
              <a:extLst>
                <a:ext uri="{FF2B5EF4-FFF2-40B4-BE49-F238E27FC236}">
                  <a16:creationId xmlns:a16="http://schemas.microsoft.com/office/drawing/2014/main" id="{E548346E-CCE3-4C53-B753-ABF3C098B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2" name="Freeform 12">
              <a:extLst>
                <a:ext uri="{FF2B5EF4-FFF2-40B4-BE49-F238E27FC236}">
                  <a16:creationId xmlns:a16="http://schemas.microsoft.com/office/drawing/2014/main" id="{C19E6868-EA25-4961-B0E5-EF4F9DD2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84" name="Rectangle 83">
            <a:extLst>
              <a:ext uri="{FF2B5EF4-FFF2-40B4-BE49-F238E27FC236}">
                <a16:creationId xmlns:a16="http://schemas.microsoft.com/office/drawing/2014/main" id="{4FEB7930-F0D6-4044-8BA9-D730103D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E679816F-2A64-358F-8111-60D6CADAD3FD}"/>
              </a:ext>
            </a:extLst>
          </p:cNvPr>
          <p:cNvPicPr>
            <a:picLocks noChangeAspect="1"/>
          </p:cNvPicPr>
          <p:nvPr/>
        </p:nvPicPr>
        <p:blipFill rotWithShape="1">
          <a:blip r:embed="rId3"/>
          <a:srcRect t="10468" b="13046"/>
          <a:stretch/>
        </p:blipFill>
        <p:spPr>
          <a:xfrm>
            <a:off x="20" y="10"/>
            <a:ext cx="5448280" cy="6857990"/>
          </a:xfrm>
          <a:prstGeom prst="rect">
            <a:avLst/>
          </a:prstGeom>
        </p:spPr>
      </p:pic>
      <p:grpSp>
        <p:nvGrpSpPr>
          <p:cNvPr id="86" name="Group 85">
            <a:extLst>
              <a:ext uri="{FF2B5EF4-FFF2-40B4-BE49-F238E27FC236}">
                <a16:creationId xmlns:a16="http://schemas.microsoft.com/office/drawing/2014/main" id="{3D37B8A0-A486-4042-834D-0C08DD3B43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36718" y="0"/>
            <a:ext cx="2611581" cy="6858000"/>
            <a:chOff x="2836718" y="0"/>
            <a:chExt cx="2611581" cy="6858000"/>
          </a:xfrm>
        </p:grpSpPr>
        <p:sp useBgFill="1">
          <p:nvSpPr>
            <p:cNvPr id="87" name="Rectangle 19">
              <a:extLst>
                <a:ext uri="{FF2B5EF4-FFF2-40B4-BE49-F238E27FC236}">
                  <a16:creationId xmlns:a16="http://schemas.microsoft.com/office/drawing/2014/main" id="{D467C104-5C3F-411A-B2C4-EBFD4228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36718" y="0"/>
              <a:ext cx="2611581" cy="2554287"/>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581" h="2554287">
                  <a:moveTo>
                    <a:pt x="675409" y="0"/>
                  </a:moveTo>
                  <a:lnTo>
                    <a:pt x="2611581" y="0"/>
                  </a:lnTo>
                  <a:lnTo>
                    <a:pt x="2611581" y="2554287"/>
                  </a:lnTo>
                  <a:lnTo>
                    <a:pt x="0" y="2554287"/>
                  </a:lnTo>
                  <a:lnTo>
                    <a:pt x="67540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Rectangle 20">
              <a:extLst>
                <a:ext uri="{FF2B5EF4-FFF2-40B4-BE49-F238E27FC236}">
                  <a16:creationId xmlns:a16="http://schemas.microsoft.com/office/drawing/2014/main" id="{6B04D505-A84F-4973-9090-0F1ACF7ABD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36718" y="2554287"/>
              <a:ext cx="2611581" cy="4303713"/>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581" h="4303713">
                  <a:moveTo>
                    <a:pt x="0" y="0"/>
                  </a:moveTo>
                  <a:lnTo>
                    <a:pt x="2611581" y="0"/>
                  </a:lnTo>
                  <a:lnTo>
                    <a:pt x="2611581" y="4303713"/>
                  </a:lnTo>
                  <a:lnTo>
                    <a:pt x="2171701" y="363869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945CE9A4-4A26-4B57-A688-E6D3A8498A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91" name="Freeform 6">
              <a:extLst>
                <a:ext uri="{FF2B5EF4-FFF2-40B4-BE49-F238E27FC236}">
                  <a16:creationId xmlns:a16="http://schemas.microsoft.com/office/drawing/2014/main" id="{1FA9CDC9-B659-42F5-9DA2-70B1A3945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92" name="Freeform 7">
              <a:extLst>
                <a:ext uri="{FF2B5EF4-FFF2-40B4-BE49-F238E27FC236}">
                  <a16:creationId xmlns:a16="http://schemas.microsoft.com/office/drawing/2014/main" id="{C007AF8D-D1A5-4CAC-AE7B-D2A3E72B8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93" name="Freeform 9">
              <a:extLst>
                <a:ext uri="{FF2B5EF4-FFF2-40B4-BE49-F238E27FC236}">
                  <a16:creationId xmlns:a16="http://schemas.microsoft.com/office/drawing/2014/main" id="{096A8434-7327-4C0E-BAAF-F4D86BBDF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94" name="Freeform 10">
              <a:extLst>
                <a:ext uri="{FF2B5EF4-FFF2-40B4-BE49-F238E27FC236}">
                  <a16:creationId xmlns:a16="http://schemas.microsoft.com/office/drawing/2014/main" id="{602C7E10-50F7-489D-8249-9ECB0B45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95" name="Freeform 11">
              <a:extLst>
                <a:ext uri="{FF2B5EF4-FFF2-40B4-BE49-F238E27FC236}">
                  <a16:creationId xmlns:a16="http://schemas.microsoft.com/office/drawing/2014/main" id="{950DCCEA-5572-4095-A960-C569CF692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96" name="Freeform 12">
              <a:extLst>
                <a:ext uri="{FF2B5EF4-FFF2-40B4-BE49-F238E27FC236}">
                  <a16:creationId xmlns:a16="http://schemas.microsoft.com/office/drawing/2014/main" id="{5CDFA5C2-7CC1-4739-B874-1ABBCDECF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6BB8B3F5-E661-2239-E8E4-9EF41A9012BC}"/>
              </a:ext>
            </a:extLst>
          </p:cNvPr>
          <p:cNvSpPr>
            <a:spLocks noGrp="1"/>
          </p:cNvSpPr>
          <p:nvPr>
            <p:ph type="title"/>
          </p:nvPr>
        </p:nvSpPr>
        <p:spPr>
          <a:xfrm>
            <a:off x="4978399" y="1380068"/>
            <a:ext cx="6524623" cy="2616199"/>
          </a:xfrm>
        </p:spPr>
        <p:txBody>
          <a:bodyPr vert="horz" lIns="91440" tIns="45720" rIns="91440" bIns="45720" rtlCol="0" anchor="b">
            <a:normAutofit/>
          </a:bodyPr>
          <a:lstStyle/>
          <a:p>
            <a:pPr algn="r"/>
            <a:r>
              <a:rPr lang="en-US" sz="6000" b="1"/>
              <a:t>Mass &amp; Lunch</a:t>
            </a:r>
          </a:p>
        </p:txBody>
      </p:sp>
      <p:sp>
        <p:nvSpPr>
          <p:cNvPr id="3" name="Content Placeholder 2">
            <a:extLst>
              <a:ext uri="{FF2B5EF4-FFF2-40B4-BE49-F238E27FC236}">
                <a16:creationId xmlns:a16="http://schemas.microsoft.com/office/drawing/2014/main" id="{F0321300-AC1E-3921-9490-1038E26D7BAF}"/>
              </a:ext>
            </a:extLst>
          </p:cNvPr>
          <p:cNvSpPr>
            <a:spLocks noGrp="1"/>
          </p:cNvSpPr>
          <p:nvPr>
            <p:ph idx="1"/>
          </p:nvPr>
        </p:nvSpPr>
        <p:spPr>
          <a:xfrm>
            <a:off x="6170611" y="3996267"/>
            <a:ext cx="5332411" cy="1388534"/>
          </a:xfrm>
        </p:spPr>
        <p:txBody>
          <a:bodyPr vert="horz" lIns="91440" tIns="45720" rIns="91440" bIns="45720" rtlCol="0" anchor="t">
            <a:normAutofit/>
          </a:bodyPr>
          <a:lstStyle/>
          <a:p>
            <a:pPr marL="0" indent="0" algn="r">
              <a:buNone/>
            </a:pPr>
            <a:r>
              <a:rPr lang="en-US" sz="2100" dirty="0"/>
              <a:t>Feast of the Assumption</a:t>
            </a:r>
          </a:p>
          <a:p>
            <a:pPr marL="0" indent="0" algn="r">
              <a:buNone/>
            </a:pPr>
            <a:r>
              <a:rPr lang="en-US" sz="2100" dirty="0"/>
              <a:t>12:20pm-1:30pm</a:t>
            </a:r>
          </a:p>
        </p:txBody>
      </p:sp>
    </p:spTree>
    <p:extLst>
      <p:ext uri="{BB962C8B-B14F-4D97-AF65-F5344CB8AC3E}">
        <p14:creationId xmlns:p14="http://schemas.microsoft.com/office/powerpoint/2010/main" val="234688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8">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group of people walking on grass&#10;&#10;Description automatically generated">
            <a:extLst>
              <a:ext uri="{FF2B5EF4-FFF2-40B4-BE49-F238E27FC236}">
                <a16:creationId xmlns:a16="http://schemas.microsoft.com/office/drawing/2014/main" id="{BCC72F41-15AB-4BEF-B3D2-5F2C8612B1C5}"/>
              </a:ext>
            </a:extLst>
          </p:cNvPr>
          <p:cNvPicPr>
            <a:picLocks noChangeAspect="1"/>
          </p:cNvPicPr>
          <p:nvPr/>
        </p:nvPicPr>
        <p:blipFill rotWithShape="1">
          <a:blip r:embed="rId2">
            <a:alphaModFix amt="25000"/>
            <a:extLst>
              <a:ext uri="{837473B0-CC2E-450A-ABE3-18F120FF3D39}">
                <a1611:picAttrSrcUrl xmlns:a1611="http://schemas.microsoft.com/office/drawing/2016/11/main" r:id="rId3"/>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98AAEBE-B398-95B2-543D-6AAE756A6DAF}"/>
              </a:ext>
            </a:extLst>
          </p:cNvPr>
          <p:cNvSpPr>
            <a:spLocks noGrp="1"/>
          </p:cNvSpPr>
          <p:nvPr>
            <p:ph type="title"/>
          </p:nvPr>
        </p:nvSpPr>
        <p:spPr>
          <a:xfrm>
            <a:off x="1484311" y="685800"/>
            <a:ext cx="10018713" cy="1752599"/>
          </a:xfrm>
        </p:spPr>
        <p:txBody>
          <a:bodyPr anchor="b">
            <a:normAutofit fontScale="90000"/>
          </a:bodyPr>
          <a:lstStyle/>
          <a:p>
            <a:pPr algn="l"/>
            <a:r>
              <a:rPr lang="en-US"/>
              <a:t>In other news.... </a:t>
            </a:r>
            <a:br>
              <a:rPr lang="en-US"/>
            </a:br>
            <a:br>
              <a:rPr lang="en-US"/>
            </a:br>
            <a:r>
              <a:rPr lang="en-US"/>
              <a:t>Trends in Higher Education</a:t>
            </a:r>
          </a:p>
        </p:txBody>
      </p:sp>
      <p:sp>
        <p:nvSpPr>
          <p:cNvPr id="3" name="Content Placeholder 2">
            <a:extLst>
              <a:ext uri="{FF2B5EF4-FFF2-40B4-BE49-F238E27FC236}">
                <a16:creationId xmlns:a16="http://schemas.microsoft.com/office/drawing/2014/main" id="{779F1D2F-1629-F286-D984-F9CB0DB2D114}"/>
              </a:ext>
            </a:extLst>
          </p:cNvPr>
          <p:cNvSpPr>
            <a:spLocks noGrp="1"/>
          </p:cNvSpPr>
          <p:nvPr>
            <p:ph idx="1"/>
          </p:nvPr>
        </p:nvSpPr>
        <p:spPr>
          <a:xfrm>
            <a:off x="1269402" y="2666999"/>
            <a:ext cx="10233621" cy="3124201"/>
          </a:xfrm>
        </p:spPr>
        <p:txBody>
          <a:bodyPr anchor="t">
            <a:normAutofit fontScale="62500" lnSpcReduction="20000"/>
          </a:bodyPr>
          <a:lstStyle/>
          <a:p>
            <a:pPr>
              <a:buClr>
                <a:srgbClr val="8D1515"/>
              </a:buClr>
            </a:pPr>
            <a:r>
              <a:rPr lang="en-US">
                <a:ea typeface="+mn-lt"/>
                <a:cs typeface="+mn-lt"/>
              </a:rPr>
              <a:t>1. Career-Focused Learning Flourishes in Modernized, Stackable Formats Colleges and universities focus on modernizing academic programs to meet the demand for more targeted, modular learning that connects to future jobs. </a:t>
            </a:r>
          </a:p>
          <a:p>
            <a:pPr>
              <a:buClr>
                <a:srgbClr val="8D1515"/>
              </a:buClr>
            </a:pPr>
            <a:r>
              <a:rPr lang="en-US">
                <a:ea typeface="+mn-lt"/>
                <a:cs typeface="+mn-lt"/>
              </a:rPr>
              <a:t>2. Debt-Free Education Captures Attention With student loan forgiveness spotlighting the high cost of a college degree, institutions look to help students fund their education without taking on significant debt.</a:t>
            </a:r>
          </a:p>
          <a:p>
            <a:pPr>
              <a:buClr>
                <a:srgbClr val="8D1515"/>
              </a:buClr>
            </a:pPr>
            <a:r>
              <a:rPr lang="en-US">
                <a:ea typeface="+mn-lt"/>
                <a:cs typeface="+mn-lt"/>
              </a:rPr>
              <a:t> 3. Institutions Rework Financial Models and Revenue Streams to Attain Sustainability With tuition revenue becoming less reliable, colleges and universities invest in alternative approaches to ensure long-term financial stability via new sources of income. </a:t>
            </a:r>
          </a:p>
          <a:p>
            <a:pPr>
              <a:buClr>
                <a:srgbClr val="8D1515"/>
              </a:buClr>
            </a:pPr>
            <a:r>
              <a:rPr lang="en-US">
                <a:ea typeface="+mn-lt"/>
                <a:cs typeface="+mn-lt"/>
              </a:rPr>
              <a:t>4. Inclusion and Support Services Build Connection, Acceptance, and Success A strong link between student belonging and persistence drives institutions to ramp up student-centered support and success services to ensure every enrollee is mentally, socially, and academically prepared for college life.</a:t>
            </a:r>
            <a:endParaRPr lang="en-US"/>
          </a:p>
          <a:p>
            <a:pPr>
              <a:buClr>
                <a:srgbClr val="8D1515"/>
              </a:buClr>
            </a:pPr>
            <a:endParaRPr lang="en-US"/>
          </a:p>
          <a:p>
            <a:pPr>
              <a:buClr>
                <a:srgbClr val="8D1515"/>
              </a:buClr>
            </a:pPr>
            <a:r>
              <a:rPr lang="en-US"/>
              <a:t>2023 Hanover Research</a:t>
            </a:r>
          </a:p>
        </p:txBody>
      </p:sp>
      <p:sp>
        <p:nvSpPr>
          <p:cNvPr id="6" name="TextBox 5">
            <a:extLst>
              <a:ext uri="{FF2B5EF4-FFF2-40B4-BE49-F238E27FC236}">
                <a16:creationId xmlns:a16="http://schemas.microsoft.com/office/drawing/2014/main" id="{9430DD37-1BA5-31E1-7A71-361F3C468CDB}"/>
              </a:ext>
            </a:extLst>
          </p:cNvPr>
          <p:cNvSpPr txBox="1"/>
          <p:nvPr/>
        </p:nvSpPr>
        <p:spPr>
          <a:xfrm>
            <a:off x="9668553" y="6657945"/>
            <a:ext cx="252344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3925663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8D661B-BAEA-42B3-BEDB-13E01DBA4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BD2573B-33EA-4868-BD57-87246A078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055E49B-3338-FE5B-8AFA-BAB213489973}"/>
              </a:ext>
            </a:extLst>
          </p:cNvPr>
          <p:cNvSpPr>
            <a:spLocks noGrp="1"/>
          </p:cNvSpPr>
          <p:nvPr>
            <p:ph type="title"/>
          </p:nvPr>
        </p:nvSpPr>
        <p:spPr>
          <a:xfrm>
            <a:off x="535021" y="685800"/>
            <a:ext cx="2639962" cy="5105400"/>
          </a:xfrm>
        </p:spPr>
        <p:txBody>
          <a:bodyPr>
            <a:normAutofit/>
          </a:bodyPr>
          <a:lstStyle/>
          <a:p>
            <a:pPr marL="285750" indent="-285750" algn="l">
              <a:spcBef>
                <a:spcPts val="0"/>
              </a:spcBef>
              <a:buFont typeface="Arial"/>
              <a:buChar char="•"/>
            </a:pPr>
            <a:r>
              <a:rPr lang="en-US" sz="3200" i="1" dirty="0">
                <a:solidFill>
                  <a:schemeClr val="bg1"/>
                </a:solidFill>
                <a:latin typeface="Calibri"/>
                <a:cs typeface="Calibri"/>
              </a:rPr>
              <a:t>How to Get a 5-Star Review from Gen Z on Employee Experience</a:t>
            </a:r>
          </a:p>
          <a:p>
            <a:endParaRPr lang="en-US" sz="2400" dirty="0">
              <a:solidFill>
                <a:srgbClr val="FFFFFF"/>
              </a:solidFill>
            </a:endParaRPr>
          </a:p>
        </p:txBody>
      </p:sp>
      <p:grpSp>
        <p:nvGrpSpPr>
          <p:cNvPr id="13" name="Group 12">
            <a:extLst>
              <a:ext uri="{FF2B5EF4-FFF2-40B4-BE49-F238E27FC236}">
                <a16:creationId xmlns:a16="http://schemas.microsoft.com/office/drawing/2014/main" id="{2262EED4-6AA0-4E32-99BF-EC6023E862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187BD93B-D7D8-48E9-A408-63B05280F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F1828682-B626-46A2-929D-B464FFAB3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id="{276D976C-0C91-4A9D-AB86-D8F3C00F1D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id="{AF11B071-D1F5-45C3-808F-25505CF19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4D2DF285-724E-413F-A89A-E9014EAF0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5305AB29-3364-4389-A321-44024BF21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2">
            <a:extLst>
              <a:ext uri="{FF2B5EF4-FFF2-40B4-BE49-F238E27FC236}">
                <a16:creationId xmlns:a16="http://schemas.microsoft.com/office/drawing/2014/main" id="{C81FD72A-7343-69AD-D6F1-2D2AE1AA78F0}"/>
              </a:ext>
            </a:extLst>
          </p:cNvPr>
          <p:cNvGraphicFramePr>
            <a:graphicFrameLocks noGrp="1"/>
          </p:cNvGraphicFramePr>
          <p:nvPr>
            <p:ph idx="1"/>
            <p:extLst>
              <p:ext uri="{D42A27DB-BD31-4B8C-83A1-F6EECF244321}">
                <p14:modId xmlns:p14="http://schemas.microsoft.com/office/powerpoint/2010/main" val="1114556853"/>
              </p:ext>
            </p:extLst>
          </p:nvPr>
        </p:nvGraphicFramePr>
        <p:xfrm>
          <a:off x="4869039" y="1184393"/>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8095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22356038-490E-9D7A-B40B-6493EA4B326A}"/>
              </a:ext>
            </a:extLst>
          </p:cNvPr>
          <p:cNvPicPr>
            <a:picLocks noChangeAspect="1"/>
          </p:cNvPicPr>
          <p:nvPr/>
        </p:nvPicPr>
        <p:blipFill rotWithShape="1">
          <a:blip r:embed="rId3"/>
          <a:srcRect l="31706" r="18070"/>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85" name="Group 84">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8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9"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90"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91"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98AAEBE-B398-95B2-543D-6AAE756A6DAF}"/>
              </a:ext>
            </a:extLst>
          </p:cNvPr>
          <p:cNvSpPr>
            <a:spLocks noGrp="1"/>
          </p:cNvSpPr>
          <p:nvPr>
            <p:ph type="title"/>
          </p:nvPr>
        </p:nvSpPr>
        <p:spPr>
          <a:xfrm>
            <a:off x="972080" y="685800"/>
            <a:ext cx="5260680" cy="1752599"/>
          </a:xfrm>
        </p:spPr>
        <p:txBody>
          <a:bodyPr>
            <a:normAutofit/>
          </a:bodyPr>
          <a:lstStyle/>
          <a:p>
            <a:pPr algn="l"/>
            <a:r>
              <a:rPr lang="en-US"/>
              <a:t>In other news....</a:t>
            </a:r>
          </a:p>
        </p:txBody>
      </p:sp>
      <p:sp>
        <p:nvSpPr>
          <p:cNvPr id="3" name="Content Placeholder 2">
            <a:extLst>
              <a:ext uri="{FF2B5EF4-FFF2-40B4-BE49-F238E27FC236}">
                <a16:creationId xmlns:a16="http://schemas.microsoft.com/office/drawing/2014/main" id="{779F1D2F-1629-F286-D984-F9CB0DB2D114}"/>
              </a:ext>
            </a:extLst>
          </p:cNvPr>
          <p:cNvSpPr>
            <a:spLocks noGrp="1"/>
          </p:cNvSpPr>
          <p:nvPr>
            <p:ph idx="1"/>
          </p:nvPr>
        </p:nvSpPr>
        <p:spPr>
          <a:xfrm>
            <a:off x="643468" y="2666999"/>
            <a:ext cx="5260680" cy="3124201"/>
          </a:xfrm>
        </p:spPr>
        <p:txBody>
          <a:bodyPr>
            <a:normAutofit/>
          </a:bodyPr>
          <a:lstStyle/>
          <a:p>
            <a:pPr>
              <a:lnSpc>
                <a:spcPct val="90000"/>
              </a:lnSpc>
              <a:buClr>
                <a:srgbClr val="8D1515"/>
              </a:buClr>
            </a:pPr>
            <a:r>
              <a:rPr lang="en-US" sz="1700"/>
              <a:t>3 Reasons to Attend a Catholic College-</a:t>
            </a:r>
            <a:r>
              <a:rPr lang="en-US" sz="1700">
                <a:ea typeface="+mn-lt"/>
                <a:cs typeface="+mn-lt"/>
              </a:rPr>
              <a:t>According to the </a:t>
            </a:r>
            <a:r>
              <a:rPr lang="en-US" sz="1700" b="1">
                <a:ea typeface="+mn-lt"/>
                <a:cs typeface="+mn-lt"/>
                <a:hlinkClick r:id="rId4"/>
              </a:rPr>
              <a:t>Pew Research Center</a:t>
            </a:r>
            <a:r>
              <a:rPr lang="en-US" sz="1700">
                <a:ea typeface="+mn-lt"/>
                <a:cs typeface="+mn-lt"/>
              </a:rPr>
              <a:t>, approximately 66 percent of college graduates are Christian.</a:t>
            </a:r>
          </a:p>
          <a:p>
            <a:pPr marL="457200" indent="-457200">
              <a:lnSpc>
                <a:spcPct val="90000"/>
              </a:lnSpc>
              <a:buClr>
                <a:srgbClr val="8D1515"/>
              </a:buClr>
              <a:buAutoNum type="arabicPeriod"/>
            </a:pPr>
            <a:r>
              <a:rPr lang="en-US" sz="1700">
                <a:ea typeface="+mn-lt"/>
                <a:cs typeface="+mn-lt"/>
              </a:rPr>
              <a:t>A faith-based university will foster spirituality and relationships with God.</a:t>
            </a:r>
          </a:p>
          <a:p>
            <a:pPr marL="457200" indent="-457200">
              <a:lnSpc>
                <a:spcPct val="90000"/>
              </a:lnSpc>
              <a:buClr>
                <a:srgbClr val="8D1515"/>
              </a:buClr>
              <a:buAutoNum type="arabicPeriod"/>
            </a:pPr>
            <a:r>
              <a:rPr lang="en-US" sz="1700">
                <a:ea typeface="+mn-lt"/>
                <a:cs typeface="+mn-lt"/>
              </a:rPr>
              <a:t>Clearly, the Catholic Church includes very diverse beliefs and world views. A Catholic higher education will expand one’s world view, introduce different lifestyles and maintain a fundamental spiritual view.</a:t>
            </a:r>
          </a:p>
          <a:p>
            <a:pPr marL="457200" indent="-457200">
              <a:lnSpc>
                <a:spcPct val="90000"/>
              </a:lnSpc>
              <a:buClr>
                <a:srgbClr val="8D1515"/>
              </a:buClr>
              <a:buAutoNum type="arabicPeriod"/>
            </a:pPr>
            <a:r>
              <a:rPr lang="en-US" sz="1700">
                <a:ea typeface="+mn-lt"/>
                <a:cs typeface="+mn-lt"/>
              </a:rPr>
              <a:t>Students will receive both spiritual and educational guidance.</a:t>
            </a:r>
            <a:endParaRPr lang="en-US" sz="1700"/>
          </a:p>
        </p:txBody>
      </p:sp>
    </p:spTree>
    <p:extLst>
      <p:ext uri="{BB962C8B-B14F-4D97-AF65-F5344CB8AC3E}">
        <p14:creationId xmlns:p14="http://schemas.microsoft.com/office/powerpoint/2010/main" val="175211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65EB-9D2F-5471-5CF7-872D3C9FE976}"/>
              </a:ext>
            </a:extLst>
          </p:cNvPr>
          <p:cNvSpPr>
            <a:spLocks noGrp="1"/>
          </p:cNvSpPr>
          <p:nvPr>
            <p:ph type="title"/>
          </p:nvPr>
        </p:nvSpPr>
        <p:spPr>
          <a:xfrm>
            <a:off x="1182386" y="225725"/>
            <a:ext cx="10018713" cy="1752599"/>
          </a:xfrm>
        </p:spPr>
        <p:txBody>
          <a:bodyPr>
            <a:normAutofit fontScale="90000"/>
          </a:bodyPr>
          <a:lstStyle/>
          <a:p>
            <a:br>
              <a:rPr lang="en-US" sz="6600" b="1" dirty="0">
                <a:latin typeface="Arial"/>
                <a:cs typeface="Arial"/>
              </a:rPr>
            </a:br>
            <a:r>
              <a:rPr lang="en-US" sz="6600" b="1" dirty="0">
                <a:latin typeface="Arial"/>
                <a:cs typeface="Arial"/>
              </a:rPr>
              <a:t>Community Updates</a:t>
            </a:r>
            <a:br>
              <a:rPr lang="en-US" sz="6600" b="1" dirty="0">
                <a:latin typeface="Arial"/>
                <a:cs typeface="Arial"/>
              </a:rPr>
            </a:br>
            <a:r>
              <a:rPr lang="en-US" sz="2000" dirty="0">
                <a:latin typeface="Corbel"/>
                <a:cs typeface="Arial"/>
              </a:rPr>
              <a:t>2:30-3:30pm – Everyone </a:t>
            </a:r>
          </a:p>
          <a:p>
            <a:endParaRPr lang="en-US" sz="6600" b="1" dirty="0">
              <a:latin typeface="Arial"/>
              <a:cs typeface="Arial"/>
            </a:endParaRPr>
          </a:p>
        </p:txBody>
      </p:sp>
      <p:sp>
        <p:nvSpPr>
          <p:cNvPr id="3" name="Content Placeholder 2">
            <a:extLst>
              <a:ext uri="{FF2B5EF4-FFF2-40B4-BE49-F238E27FC236}">
                <a16:creationId xmlns:a16="http://schemas.microsoft.com/office/drawing/2014/main" id="{EBA95DF1-B0BC-B742-ECE8-3C0C10DE5025}"/>
              </a:ext>
            </a:extLst>
          </p:cNvPr>
          <p:cNvSpPr>
            <a:spLocks noGrp="1"/>
          </p:cNvSpPr>
          <p:nvPr>
            <p:ph idx="1"/>
          </p:nvPr>
        </p:nvSpPr>
        <p:spPr>
          <a:xfrm>
            <a:off x="1484310" y="2206924"/>
            <a:ext cx="10018713" cy="3986842"/>
          </a:xfrm>
        </p:spPr>
        <p:txBody>
          <a:bodyPr>
            <a:normAutofit/>
          </a:bodyPr>
          <a:lstStyle/>
          <a:p>
            <a:r>
              <a:rPr lang="en-US" dirty="0"/>
              <a:t>HR/Title IX</a:t>
            </a:r>
          </a:p>
          <a:p>
            <a:pPr>
              <a:buClr>
                <a:srgbClr val="8D1515"/>
              </a:buClr>
            </a:pPr>
            <a:r>
              <a:rPr lang="en-US" dirty="0"/>
              <a:t>Payroll</a:t>
            </a:r>
          </a:p>
          <a:p>
            <a:pPr>
              <a:buClr>
                <a:srgbClr val="8D1515"/>
              </a:buClr>
            </a:pPr>
            <a:r>
              <a:rPr lang="en-US" dirty="0"/>
              <a:t>Policies/Procedures</a:t>
            </a:r>
          </a:p>
          <a:p>
            <a:pPr>
              <a:buClr>
                <a:srgbClr val="8D1515"/>
              </a:buClr>
            </a:pPr>
            <a:r>
              <a:rPr lang="en-US" dirty="0"/>
              <a:t>Student Affairs</a:t>
            </a:r>
          </a:p>
          <a:p>
            <a:pPr>
              <a:buClr>
                <a:srgbClr val="8D1515"/>
              </a:buClr>
            </a:pPr>
            <a:r>
              <a:rPr lang="en-US" dirty="0"/>
              <a:t>Business Affairs</a:t>
            </a:r>
          </a:p>
          <a:p>
            <a:pPr>
              <a:buClr>
                <a:srgbClr val="8D1515"/>
              </a:buClr>
            </a:pPr>
            <a:r>
              <a:rPr lang="en-US" dirty="0"/>
              <a:t>Advancement </a:t>
            </a:r>
          </a:p>
          <a:p>
            <a:pPr>
              <a:buClr>
                <a:srgbClr val="8D1515"/>
              </a:buClr>
            </a:pPr>
            <a:r>
              <a:rPr lang="en-US" dirty="0"/>
              <a:t>Academic Affairs </a:t>
            </a:r>
          </a:p>
        </p:txBody>
      </p:sp>
      <p:sp>
        <p:nvSpPr>
          <p:cNvPr id="5" name="TextBox 4">
            <a:extLst>
              <a:ext uri="{FF2B5EF4-FFF2-40B4-BE49-F238E27FC236}">
                <a16:creationId xmlns:a16="http://schemas.microsoft.com/office/drawing/2014/main" id="{3E05AE02-8E43-1150-25CF-7E98B1EF780B}"/>
              </a:ext>
            </a:extLst>
          </p:cNvPr>
          <p:cNvSpPr txBox="1"/>
          <p:nvPr/>
        </p:nvSpPr>
        <p:spPr>
          <a:xfrm>
            <a:off x="2370666" y="6434666"/>
            <a:ext cx="26105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13847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41FAA6D-0046-4A2F-8E6E-21A4842E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An early morning coffee with bread and a newspaper on top of the table">
            <a:extLst>
              <a:ext uri="{FF2B5EF4-FFF2-40B4-BE49-F238E27FC236}">
                <a16:creationId xmlns:a16="http://schemas.microsoft.com/office/drawing/2014/main" id="{30847C51-E66B-4287-7A93-EA5C0BBE5843}"/>
              </a:ext>
            </a:extLst>
          </p:cNvPr>
          <p:cNvPicPr>
            <a:picLocks noChangeAspect="1"/>
          </p:cNvPicPr>
          <p:nvPr/>
        </p:nvPicPr>
        <p:blipFill rotWithShape="1">
          <a:blip r:embed="rId3"/>
          <a:srcRect l="32209" t="9090" r="26035" b="8"/>
          <a:stretch/>
        </p:blipFill>
        <p:spPr>
          <a:xfrm>
            <a:off x="20" y="10"/>
            <a:ext cx="4726526" cy="6857990"/>
          </a:xfrm>
          <a:prstGeom prst="rect">
            <a:avLst/>
          </a:prstGeom>
        </p:spPr>
      </p:pic>
      <p:grpSp>
        <p:nvGrpSpPr>
          <p:cNvPr id="71" name="Group 70">
            <a:extLst>
              <a:ext uri="{FF2B5EF4-FFF2-40B4-BE49-F238E27FC236}">
                <a16:creationId xmlns:a16="http://schemas.microsoft.com/office/drawing/2014/main" id="{62E3E11F-3694-4A25-A6CA-2EC311F18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72" name="Rectangle 19">
              <a:extLst>
                <a:ext uri="{FF2B5EF4-FFF2-40B4-BE49-F238E27FC236}">
                  <a16:creationId xmlns:a16="http://schemas.microsoft.com/office/drawing/2014/main" id="{80D1B0BD-8DCD-47A1-96F6-2C225035A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20">
              <a:extLst>
                <a:ext uri="{FF2B5EF4-FFF2-40B4-BE49-F238E27FC236}">
                  <a16:creationId xmlns:a16="http://schemas.microsoft.com/office/drawing/2014/main" id="{24A95C9A-B923-432F-9745-6446EF8D5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CECD1690-220A-4E9A-8B42-6231686EAF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76" name="Freeform 6">
              <a:extLst>
                <a:ext uri="{FF2B5EF4-FFF2-40B4-BE49-F238E27FC236}">
                  <a16:creationId xmlns:a16="http://schemas.microsoft.com/office/drawing/2014/main" id="{806DE5A7-D018-46AF-BDF7-6CDCC6C3F4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7" name="Freeform 7">
              <a:extLst>
                <a:ext uri="{FF2B5EF4-FFF2-40B4-BE49-F238E27FC236}">
                  <a16:creationId xmlns:a16="http://schemas.microsoft.com/office/drawing/2014/main" id="{43AE4CE0-B238-4049-B45D-71494D777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8" name="Freeform 8">
              <a:extLst>
                <a:ext uri="{FF2B5EF4-FFF2-40B4-BE49-F238E27FC236}">
                  <a16:creationId xmlns:a16="http://schemas.microsoft.com/office/drawing/2014/main" id="{3BB59F37-4598-48D0-9D73-9F329F8829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9" name="Freeform 9">
              <a:extLst>
                <a:ext uri="{FF2B5EF4-FFF2-40B4-BE49-F238E27FC236}">
                  <a16:creationId xmlns:a16="http://schemas.microsoft.com/office/drawing/2014/main" id="{37017D10-4E71-48C1-AD3D-C35CFF6B3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0" name="Freeform 10">
              <a:extLst>
                <a:ext uri="{FF2B5EF4-FFF2-40B4-BE49-F238E27FC236}">
                  <a16:creationId xmlns:a16="http://schemas.microsoft.com/office/drawing/2014/main" id="{ED5EA6CC-320E-4952-AF54-24697E7F9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1" name="Freeform 11">
              <a:extLst>
                <a:ext uri="{FF2B5EF4-FFF2-40B4-BE49-F238E27FC236}">
                  <a16:creationId xmlns:a16="http://schemas.microsoft.com/office/drawing/2014/main" id="{8AE947FD-5039-485D-B8C4-761C15A95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B3F28E3-AC93-7840-3092-14A25770215B}"/>
              </a:ext>
            </a:extLst>
          </p:cNvPr>
          <p:cNvSpPr>
            <a:spLocks noGrp="1"/>
          </p:cNvSpPr>
          <p:nvPr>
            <p:ph type="title"/>
          </p:nvPr>
        </p:nvSpPr>
        <p:spPr>
          <a:xfrm>
            <a:off x="3962399" y="685800"/>
            <a:ext cx="7345891" cy="1413933"/>
          </a:xfrm>
        </p:spPr>
        <p:txBody>
          <a:bodyPr vert="horz" lIns="91440" tIns="45720" rIns="91440" bIns="45720" rtlCol="0" anchor="ctr">
            <a:normAutofit/>
          </a:bodyPr>
          <a:lstStyle/>
          <a:p>
            <a:pPr>
              <a:lnSpc>
                <a:spcPct val="90000"/>
              </a:lnSpc>
            </a:pPr>
            <a:r>
              <a:rPr lang="en-US" sz="3100" b="1"/>
              <a:t>Welcome!</a:t>
            </a:r>
            <a:br>
              <a:rPr lang="en-US" sz="3100" b="1"/>
            </a:br>
            <a:r>
              <a:rPr lang="en-US" sz="3100" b="1"/>
              <a:t>Please take your seating card, help yourself to breakfast, and let's begin.</a:t>
            </a:r>
          </a:p>
        </p:txBody>
      </p:sp>
      <p:sp>
        <p:nvSpPr>
          <p:cNvPr id="4" name="TextBox 3">
            <a:extLst>
              <a:ext uri="{FF2B5EF4-FFF2-40B4-BE49-F238E27FC236}">
                <a16:creationId xmlns:a16="http://schemas.microsoft.com/office/drawing/2014/main" id="{C212464E-E069-6C5D-AEEF-BA8A928BAEA7}"/>
              </a:ext>
            </a:extLst>
          </p:cNvPr>
          <p:cNvSpPr txBox="1"/>
          <p:nvPr/>
        </p:nvSpPr>
        <p:spPr>
          <a:xfrm>
            <a:off x="3843867" y="2048933"/>
            <a:ext cx="7659156" cy="374226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1">
                  <a:lumMod val="75000"/>
                </a:schemeClr>
              </a:buClr>
              <a:buSzPct val="145000"/>
              <a:buFont typeface="Arial"/>
              <a:buChar char="•"/>
            </a:pPr>
            <a:r>
              <a:rPr lang="en-US"/>
              <a:t>8:00 – 8:40AM - Everyone</a:t>
            </a:r>
          </a:p>
        </p:txBody>
      </p:sp>
    </p:spTree>
    <p:extLst>
      <p:ext uri="{BB962C8B-B14F-4D97-AF65-F5344CB8AC3E}">
        <p14:creationId xmlns:p14="http://schemas.microsoft.com/office/powerpoint/2010/main" val="27066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3"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4"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5"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6"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7"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8"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0" name="Rectangle 29">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3F053-386E-3F0E-4599-69964F6944D1}"/>
              </a:ext>
            </a:extLst>
          </p:cNvPr>
          <p:cNvSpPr>
            <a:spLocks noGrp="1"/>
          </p:cNvSpPr>
          <p:nvPr>
            <p:ph type="title"/>
          </p:nvPr>
        </p:nvSpPr>
        <p:spPr>
          <a:xfrm>
            <a:off x="8041742" y="648930"/>
            <a:ext cx="3461281" cy="3347337"/>
          </a:xfrm>
        </p:spPr>
        <p:txBody>
          <a:bodyPr vert="horz" lIns="91440" tIns="45720" rIns="91440" bIns="45720" rtlCol="0" anchor="b">
            <a:normAutofit/>
          </a:bodyPr>
          <a:lstStyle/>
          <a:p>
            <a:pPr algn="r">
              <a:lnSpc>
                <a:spcPct val="90000"/>
              </a:lnSpc>
            </a:pPr>
            <a:r>
              <a:rPr lang="en-US" sz="4400"/>
              <a:t>Please complete the workshop assessment.</a:t>
            </a:r>
            <a:br>
              <a:rPr lang="en-US" sz="4400"/>
            </a:br>
            <a:r>
              <a:rPr lang="en-US" sz="4400"/>
              <a:t>Thank you!</a:t>
            </a:r>
          </a:p>
        </p:txBody>
      </p:sp>
      <p:grpSp>
        <p:nvGrpSpPr>
          <p:cNvPr id="32" name="Group 31">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33"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4"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5"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6"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7"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8"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40"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qr code on a red background&#10;&#10;Description automatically generated">
            <a:extLst>
              <a:ext uri="{FF2B5EF4-FFF2-40B4-BE49-F238E27FC236}">
                <a16:creationId xmlns:a16="http://schemas.microsoft.com/office/drawing/2014/main" id="{261BFA9A-E230-885B-1EC8-75ADEA0CCA30}"/>
              </a:ext>
            </a:extLst>
          </p:cNvPr>
          <p:cNvPicPr>
            <a:picLocks noGrp="1" noChangeAspect="1"/>
          </p:cNvPicPr>
          <p:nvPr>
            <p:ph idx="1"/>
          </p:nvPr>
        </p:nvPicPr>
        <p:blipFill>
          <a:blip r:embed="rId3"/>
          <a:stretch>
            <a:fillRect/>
          </a:stretch>
        </p:blipFill>
        <p:spPr>
          <a:xfrm>
            <a:off x="1805585" y="1011765"/>
            <a:ext cx="4546708" cy="4546708"/>
          </a:xfrm>
          <a:prstGeom prst="rect">
            <a:avLst/>
          </a:prstGeom>
        </p:spPr>
      </p:pic>
    </p:spTree>
    <p:extLst>
      <p:ext uri="{BB962C8B-B14F-4D97-AF65-F5344CB8AC3E}">
        <p14:creationId xmlns:p14="http://schemas.microsoft.com/office/powerpoint/2010/main" val="406098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9" name="Group 21">
            <a:extLst>
              <a:ext uri="{FF2B5EF4-FFF2-40B4-BE49-F238E27FC236}">
                <a16:creationId xmlns:a16="http://schemas.microsoft.com/office/drawing/2014/main" id="{3CF6CC4E-F8AE-46B8-AF42-C264DA9FF8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3" name="Freeform 6">
              <a:extLst>
                <a:ext uri="{FF2B5EF4-FFF2-40B4-BE49-F238E27FC236}">
                  <a16:creationId xmlns:a16="http://schemas.microsoft.com/office/drawing/2014/main" id="{DAEAD399-3691-4CD7-B52B-C9B09436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4" name="Freeform 7">
              <a:extLst>
                <a:ext uri="{FF2B5EF4-FFF2-40B4-BE49-F238E27FC236}">
                  <a16:creationId xmlns:a16="http://schemas.microsoft.com/office/drawing/2014/main" id="{910AD751-06FB-4939-907D-5875B9B6B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5" name="Freeform 8">
              <a:extLst>
                <a:ext uri="{FF2B5EF4-FFF2-40B4-BE49-F238E27FC236}">
                  <a16:creationId xmlns:a16="http://schemas.microsoft.com/office/drawing/2014/main" id="{534E01E2-CF3B-4438-B865-7B0F1D9466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6" name="Freeform 9">
              <a:extLst>
                <a:ext uri="{FF2B5EF4-FFF2-40B4-BE49-F238E27FC236}">
                  <a16:creationId xmlns:a16="http://schemas.microsoft.com/office/drawing/2014/main" id="{1779656F-F5D3-4C3F-A487-6302E3652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7" name="Freeform 10">
              <a:extLst>
                <a:ext uri="{FF2B5EF4-FFF2-40B4-BE49-F238E27FC236}">
                  <a16:creationId xmlns:a16="http://schemas.microsoft.com/office/drawing/2014/main" id="{E472999E-58E4-45E0-8214-7F53A2270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8" name="Freeform 11">
              <a:extLst>
                <a:ext uri="{FF2B5EF4-FFF2-40B4-BE49-F238E27FC236}">
                  <a16:creationId xmlns:a16="http://schemas.microsoft.com/office/drawing/2014/main" id="{538931F4-BE0D-49CA-A368-314C02CCB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731EA387-B033-1A77-653E-6FFC9C900E58}"/>
              </a:ext>
            </a:extLst>
          </p:cNvPr>
          <p:cNvSpPr>
            <a:spLocks noGrp="1"/>
          </p:cNvSpPr>
          <p:nvPr>
            <p:ph type="title"/>
          </p:nvPr>
        </p:nvSpPr>
        <p:spPr>
          <a:xfrm>
            <a:off x="1484312" y="685800"/>
            <a:ext cx="2812385" cy="1752599"/>
          </a:xfrm>
        </p:spPr>
        <p:txBody>
          <a:bodyPr vert="horz" lIns="91440" tIns="45720" rIns="91440" bIns="45720" rtlCol="0" anchor="ctr">
            <a:normAutofit/>
          </a:bodyPr>
          <a:lstStyle/>
          <a:p>
            <a:r>
              <a:rPr lang="en-US" sz="3200" b="1" dirty="0"/>
              <a:t>Social Hour!</a:t>
            </a:r>
            <a:br>
              <a:rPr lang="en-US" sz="3200" b="1" dirty="0"/>
            </a:br>
            <a:r>
              <a:rPr lang="en-US" sz="3200" b="1" dirty="0"/>
              <a:t>4:00pm-4:30pm</a:t>
            </a:r>
            <a:endParaRPr lang="en-US" dirty="0"/>
          </a:p>
        </p:txBody>
      </p:sp>
      <p:sp>
        <p:nvSpPr>
          <p:cNvPr id="3" name="TextBox 2">
            <a:extLst>
              <a:ext uri="{FF2B5EF4-FFF2-40B4-BE49-F238E27FC236}">
                <a16:creationId xmlns:a16="http://schemas.microsoft.com/office/drawing/2014/main" id="{8DE21826-F527-54B7-6FD3-7FE51111866B}"/>
              </a:ext>
            </a:extLst>
          </p:cNvPr>
          <p:cNvSpPr txBox="1"/>
          <p:nvPr/>
        </p:nvSpPr>
        <p:spPr>
          <a:xfrm>
            <a:off x="1484310" y="2666999"/>
            <a:ext cx="2812387" cy="3124201"/>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a:t>Please scan the QR code on your table and complete the workshop survey.</a:t>
            </a:r>
            <a:endParaRPr lang="en-US" dirty="0"/>
          </a:p>
        </p:txBody>
      </p:sp>
      <p:sp>
        <p:nvSpPr>
          <p:cNvPr id="20" name="Rounded Rectangle 16">
            <a:extLst>
              <a:ext uri="{FF2B5EF4-FFF2-40B4-BE49-F238E27FC236}">
                <a16:creationId xmlns:a16="http://schemas.microsoft.com/office/drawing/2014/main" id="{2D6217BA-2280-4A9E-9B69-707DF505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254660C-64AB-D794-0686-92C1F43D674E}"/>
              </a:ext>
            </a:extLst>
          </p:cNvPr>
          <p:cNvPicPr>
            <a:picLocks noGrp="1" noChangeAspect="1"/>
          </p:cNvPicPr>
          <p:nvPr>
            <p:ph idx="1"/>
          </p:nvPr>
        </p:nvPicPr>
        <p:blipFill rotWithShape="1">
          <a:blip r:embed="rId3"/>
          <a:srcRect r="6464" b="-2"/>
          <a:stretch/>
        </p:blipFill>
        <p:spPr>
          <a:xfrm>
            <a:off x="4941202" y="1011765"/>
            <a:ext cx="6237359" cy="4546708"/>
          </a:xfrm>
          <a:prstGeom prst="rect">
            <a:avLst/>
          </a:prstGeom>
        </p:spPr>
      </p:pic>
    </p:spTree>
    <p:extLst>
      <p:ext uri="{BB962C8B-B14F-4D97-AF65-F5344CB8AC3E}">
        <p14:creationId xmlns:p14="http://schemas.microsoft.com/office/powerpoint/2010/main" val="28410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FABAF254-E739-48A6-96A9-F5DE175722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79" name="Freeform 6">
              <a:extLst>
                <a:ext uri="{FF2B5EF4-FFF2-40B4-BE49-F238E27FC236}">
                  <a16:creationId xmlns:a16="http://schemas.microsoft.com/office/drawing/2014/main" id="{4FC85FE3-48BF-4B0A-828B-1A47C1C80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0" name="Freeform 7">
              <a:extLst>
                <a:ext uri="{FF2B5EF4-FFF2-40B4-BE49-F238E27FC236}">
                  <a16:creationId xmlns:a16="http://schemas.microsoft.com/office/drawing/2014/main" id="{411C47E0-043A-4AB8-B446-0AFB3D528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1" name="Freeform 8">
              <a:extLst>
                <a:ext uri="{FF2B5EF4-FFF2-40B4-BE49-F238E27FC236}">
                  <a16:creationId xmlns:a16="http://schemas.microsoft.com/office/drawing/2014/main" id="{D5048807-B89D-438F-93B0-C643E7067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2" name="Freeform 9">
              <a:extLst>
                <a:ext uri="{FF2B5EF4-FFF2-40B4-BE49-F238E27FC236}">
                  <a16:creationId xmlns:a16="http://schemas.microsoft.com/office/drawing/2014/main" id="{962DD555-EAE0-441E-9C80-88C898E72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3" name="Freeform 10">
              <a:extLst>
                <a:ext uri="{FF2B5EF4-FFF2-40B4-BE49-F238E27FC236}">
                  <a16:creationId xmlns:a16="http://schemas.microsoft.com/office/drawing/2014/main" id="{B026BE0F-0CCC-4EC1-99FA-3112E5BD9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4" name="Freeform 11">
              <a:extLst>
                <a:ext uri="{FF2B5EF4-FFF2-40B4-BE49-F238E27FC236}">
                  <a16:creationId xmlns:a16="http://schemas.microsoft.com/office/drawing/2014/main" id="{C8796358-F148-41A9-8977-8F8B64839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EEEBE6BD-E9CC-3BC4-863B-30238787E96F}"/>
              </a:ext>
            </a:extLst>
          </p:cNvPr>
          <p:cNvSpPr>
            <a:spLocks noGrp="1"/>
          </p:cNvSpPr>
          <p:nvPr>
            <p:ph type="title"/>
          </p:nvPr>
        </p:nvSpPr>
        <p:spPr>
          <a:xfrm>
            <a:off x="1736203" y="685800"/>
            <a:ext cx="2560494" cy="1752599"/>
          </a:xfrm>
        </p:spPr>
        <p:txBody>
          <a:bodyPr anchor="b">
            <a:normAutofit/>
          </a:bodyPr>
          <a:lstStyle/>
          <a:p>
            <a:pPr algn="l"/>
            <a:r>
              <a:rPr lang="en-US" sz="3200" b="1">
                <a:latin typeface="Arial"/>
                <a:cs typeface="Arial"/>
              </a:rPr>
              <a:t>Welcome New Staff</a:t>
            </a:r>
          </a:p>
        </p:txBody>
      </p:sp>
      <p:sp>
        <p:nvSpPr>
          <p:cNvPr id="44" name="Content Placeholder 2">
            <a:extLst>
              <a:ext uri="{FF2B5EF4-FFF2-40B4-BE49-F238E27FC236}">
                <a16:creationId xmlns:a16="http://schemas.microsoft.com/office/drawing/2014/main" id="{9BEC7CB4-1671-A1E7-6A78-FCB887F7EC9C}"/>
              </a:ext>
            </a:extLst>
          </p:cNvPr>
          <p:cNvSpPr>
            <a:spLocks noGrp="1"/>
          </p:cNvSpPr>
          <p:nvPr>
            <p:ph idx="1"/>
          </p:nvPr>
        </p:nvSpPr>
        <p:spPr>
          <a:xfrm>
            <a:off x="1484310" y="2666999"/>
            <a:ext cx="2812387" cy="3124201"/>
          </a:xfrm>
        </p:spPr>
        <p:txBody>
          <a:bodyPr anchor="t">
            <a:normAutofit lnSpcReduction="10000"/>
          </a:bodyPr>
          <a:lstStyle/>
          <a:p>
            <a:pPr marL="0" indent="0">
              <a:lnSpc>
                <a:spcPct val="90000"/>
              </a:lnSpc>
              <a:buNone/>
            </a:pPr>
            <a:r>
              <a:rPr lang="en-US" sz="1700" dirty="0"/>
              <a:t>8:15-8:40 AM - Lisa Stoothoff</a:t>
            </a:r>
          </a:p>
          <a:p>
            <a:pPr>
              <a:lnSpc>
                <a:spcPct val="90000"/>
              </a:lnSpc>
            </a:pPr>
            <a:r>
              <a:rPr lang="en-US" sz="1700" dirty="0"/>
              <a:t>Academic Affairs-Faculty</a:t>
            </a:r>
          </a:p>
          <a:p>
            <a:pPr>
              <a:lnSpc>
                <a:spcPct val="90000"/>
              </a:lnSpc>
            </a:pPr>
            <a:r>
              <a:rPr lang="en-US" sz="1700" dirty="0"/>
              <a:t>Admissions</a:t>
            </a:r>
          </a:p>
          <a:p>
            <a:pPr>
              <a:lnSpc>
                <a:spcPct val="90000"/>
              </a:lnSpc>
            </a:pPr>
            <a:r>
              <a:rPr lang="en-US" sz="1700" dirty="0"/>
              <a:t>Advancement</a:t>
            </a:r>
          </a:p>
          <a:p>
            <a:pPr>
              <a:lnSpc>
                <a:spcPct val="90000"/>
              </a:lnSpc>
            </a:pPr>
            <a:r>
              <a:rPr lang="en-US" sz="1700" dirty="0"/>
              <a:t>Business Office</a:t>
            </a:r>
          </a:p>
          <a:p>
            <a:pPr>
              <a:lnSpc>
                <a:spcPct val="90000"/>
              </a:lnSpc>
              <a:buClr>
                <a:srgbClr val="8D1515"/>
              </a:buClr>
            </a:pPr>
            <a:r>
              <a:rPr lang="en-US" sz="1700" dirty="0"/>
              <a:t>Nursing</a:t>
            </a:r>
          </a:p>
          <a:p>
            <a:pPr>
              <a:lnSpc>
                <a:spcPct val="90000"/>
              </a:lnSpc>
            </a:pPr>
            <a:r>
              <a:rPr lang="en-US" sz="1700" dirty="0"/>
              <a:t>Office of Mission</a:t>
            </a:r>
          </a:p>
          <a:p>
            <a:pPr>
              <a:lnSpc>
                <a:spcPct val="90000"/>
              </a:lnSpc>
            </a:pPr>
            <a:r>
              <a:rPr lang="en-US" sz="1700" dirty="0"/>
              <a:t>Student Support Services</a:t>
            </a:r>
          </a:p>
          <a:p>
            <a:pPr>
              <a:lnSpc>
                <a:spcPct val="90000"/>
              </a:lnSpc>
              <a:buClr>
                <a:srgbClr val="8D1515"/>
              </a:buClr>
            </a:pPr>
            <a:r>
              <a:rPr lang="en-US" sz="1700" dirty="0"/>
              <a:t>Title V</a:t>
            </a:r>
          </a:p>
          <a:p>
            <a:pPr>
              <a:lnSpc>
                <a:spcPct val="90000"/>
              </a:lnSpc>
            </a:pPr>
            <a:endParaRPr lang="en-US" sz="1700" dirty="0"/>
          </a:p>
        </p:txBody>
      </p:sp>
      <p:sp>
        <p:nvSpPr>
          <p:cNvPr id="86" name="Rounded Rectangle 16">
            <a:extLst>
              <a:ext uri="{FF2B5EF4-FFF2-40B4-BE49-F238E27FC236}">
                <a16:creationId xmlns:a16="http://schemas.microsoft.com/office/drawing/2014/main" id="{69B89188-74D1-43D9-B0A9-4C786853C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descr="Abstract blurred public library with bookshelves">
            <a:extLst>
              <a:ext uri="{FF2B5EF4-FFF2-40B4-BE49-F238E27FC236}">
                <a16:creationId xmlns:a16="http://schemas.microsoft.com/office/drawing/2014/main" id="{B05FF37C-4718-D74F-937F-3DD64726DA75}"/>
              </a:ext>
            </a:extLst>
          </p:cNvPr>
          <p:cNvPicPr>
            <a:picLocks noChangeAspect="1"/>
          </p:cNvPicPr>
          <p:nvPr/>
        </p:nvPicPr>
        <p:blipFill rotWithShape="1">
          <a:blip r:embed="rId3"/>
          <a:srcRect r="8430" b="1"/>
          <a:stretch/>
        </p:blipFill>
        <p:spPr>
          <a:xfrm>
            <a:off x="4941202" y="1011765"/>
            <a:ext cx="6237359" cy="4546708"/>
          </a:xfrm>
          <a:prstGeom prst="rect">
            <a:avLst/>
          </a:prstGeom>
        </p:spPr>
      </p:pic>
    </p:spTree>
    <p:extLst>
      <p:ext uri="{BB962C8B-B14F-4D97-AF65-F5344CB8AC3E}">
        <p14:creationId xmlns:p14="http://schemas.microsoft.com/office/powerpoint/2010/main" val="38394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CF1A0A2F-3396-7103-6331-ACBD2642487E}"/>
              </a:ext>
            </a:extLst>
          </p:cNvPr>
          <p:cNvPicPr>
            <a:picLocks noChangeAspect="1"/>
          </p:cNvPicPr>
          <p:nvPr/>
        </p:nvPicPr>
        <p:blipFill rotWithShape="1">
          <a:blip r:embed="rId3"/>
          <a:srcRect l="13988" r="34856" b="10"/>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98AAEBE-B398-95B2-543D-6AAE756A6DAF}"/>
              </a:ext>
            </a:extLst>
          </p:cNvPr>
          <p:cNvSpPr>
            <a:spLocks noGrp="1"/>
          </p:cNvSpPr>
          <p:nvPr>
            <p:ph type="title"/>
          </p:nvPr>
        </p:nvSpPr>
        <p:spPr>
          <a:xfrm>
            <a:off x="972080" y="685800"/>
            <a:ext cx="5260680" cy="1752599"/>
          </a:xfrm>
        </p:spPr>
        <p:txBody>
          <a:bodyPr>
            <a:normAutofit/>
          </a:bodyPr>
          <a:lstStyle/>
          <a:p>
            <a:pPr algn="l"/>
            <a:r>
              <a:rPr lang="en-US"/>
              <a:t>In other news....</a:t>
            </a:r>
          </a:p>
        </p:txBody>
      </p:sp>
      <p:sp>
        <p:nvSpPr>
          <p:cNvPr id="3" name="Content Placeholder 2">
            <a:extLst>
              <a:ext uri="{FF2B5EF4-FFF2-40B4-BE49-F238E27FC236}">
                <a16:creationId xmlns:a16="http://schemas.microsoft.com/office/drawing/2014/main" id="{779F1D2F-1629-F286-D984-F9CB0DB2D114}"/>
              </a:ext>
            </a:extLst>
          </p:cNvPr>
          <p:cNvSpPr>
            <a:spLocks noGrp="1"/>
          </p:cNvSpPr>
          <p:nvPr>
            <p:ph idx="1"/>
          </p:nvPr>
        </p:nvSpPr>
        <p:spPr>
          <a:xfrm>
            <a:off x="643468" y="2666999"/>
            <a:ext cx="5260680" cy="3124201"/>
          </a:xfrm>
        </p:spPr>
        <p:txBody>
          <a:bodyPr>
            <a:normAutofit/>
          </a:bodyPr>
          <a:lstStyle/>
          <a:p>
            <a:r>
              <a:rPr lang="en-US" sz="2000"/>
              <a:t>"GPT4 can already pass freshman year at Harvard"</a:t>
            </a:r>
          </a:p>
          <a:p>
            <a:pPr marL="0" indent="0">
              <a:buClr>
                <a:srgbClr val="8D1515"/>
              </a:buClr>
              <a:buNone/>
            </a:pPr>
            <a:r>
              <a:rPr lang="en-US" sz="2000"/>
              <a:t>Maya Bodnick, The Chronicle of Higher Education</a:t>
            </a:r>
          </a:p>
        </p:txBody>
      </p:sp>
    </p:spTree>
    <p:extLst>
      <p:ext uri="{BB962C8B-B14F-4D97-AF65-F5344CB8AC3E}">
        <p14:creationId xmlns:p14="http://schemas.microsoft.com/office/powerpoint/2010/main" val="1090821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DB1B-431F-1A8F-58CA-832FD88D3934}"/>
              </a:ext>
            </a:extLst>
          </p:cNvPr>
          <p:cNvSpPr>
            <a:spLocks noGrp="1"/>
          </p:cNvSpPr>
          <p:nvPr>
            <p:ph type="title"/>
          </p:nvPr>
        </p:nvSpPr>
        <p:spPr>
          <a:xfrm>
            <a:off x="1484312" y="1833503"/>
            <a:ext cx="2812386" cy="595489"/>
          </a:xfrm>
        </p:spPr>
        <p:txBody>
          <a:bodyPr vert="horz" lIns="91440" tIns="45720" rIns="91440" bIns="45720" rtlCol="0" anchor="ctr">
            <a:normAutofit fontScale="90000"/>
          </a:bodyPr>
          <a:lstStyle/>
          <a:p>
            <a:pPr>
              <a:lnSpc>
                <a:spcPct val="90000"/>
              </a:lnSpc>
            </a:pPr>
            <a:r>
              <a:rPr lang="en-US" sz="2200" b="1"/>
              <a:t>Opening Plenary</a:t>
            </a:r>
            <a:br>
              <a:rPr lang="en-US" sz="2200" b="1"/>
            </a:br>
            <a:r>
              <a:rPr lang="en-US" sz="2200" b="1"/>
              <a:t>Msgr. Stuart Swetland, President, Donnelly College</a:t>
            </a:r>
          </a:p>
        </p:txBody>
      </p:sp>
      <p:sp>
        <p:nvSpPr>
          <p:cNvPr id="5" name="TextBox 4">
            <a:extLst>
              <a:ext uri="{FF2B5EF4-FFF2-40B4-BE49-F238E27FC236}">
                <a16:creationId xmlns:a16="http://schemas.microsoft.com/office/drawing/2014/main" id="{9E11CEBE-0237-50F6-77D9-A7A280FCACBE}"/>
              </a:ext>
            </a:extLst>
          </p:cNvPr>
          <p:cNvSpPr txBox="1"/>
          <p:nvPr/>
        </p:nvSpPr>
        <p:spPr>
          <a:xfrm>
            <a:off x="1484311" y="2666999"/>
            <a:ext cx="2812386" cy="312420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1">
                  <a:lumMod val="75000"/>
                </a:schemeClr>
              </a:buClr>
              <a:buSzPct val="145000"/>
              <a:buFont typeface="Arial"/>
              <a:buChar char="•"/>
            </a:pPr>
            <a:r>
              <a:rPr lang="en-US" dirty="0"/>
              <a:t>8:45 – 9:15AM </a:t>
            </a:r>
            <a:endParaRPr lang="en-US"/>
          </a:p>
        </p:txBody>
      </p:sp>
      <p:sp>
        <p:nvSpPr>
          <p:cNvPr id="54" name="Rounded Rectangle 6">
            <a:extLst>
              <a:ext uri="{FF2B5EF4-FFF2-40B4-BE49-F238E27FC236}">
                <a16:creationId xmlns:a16="http://schemas.microsoft.com/office/drawing/2014/main" id="{E9300062-3750-4DBC-AFC8-E9DC8EFA9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552" y="648931"/>
            <a:ext cx="6917478"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logo for a college&#10;&#10;Description automatically generated">
            <a:extLst>
              <a:ext uri="{FF2B5EF4-FFF2-40B4-BE49-F238E27FC236}">
                <a16:creationId xmlns:a16="http://schemas.microsoft.com/office/drawing/2014/main" id="{AF9D8AE3-5EDB-A3DA-2971-2FDBBDF09A77}"/>
              </a:ext>
            </a:extLst>
          </p:cNvPr>
          <p:cNvPicPr>
            <a:picLocks noChangeAspect="1"/>
          </p:cNvPicPr>
          <p:nvPr/>
        </p:nvPicPr>
        <p:blipFill>
          <a:blip r:embed="rId3"/>
          <a:stretch>
            <a:fillRect/>
          </a:stretch>
        </p:blipFill>
        <p:spPr>
          <a:xfrm>
            <a:off x="4938000" y="1872242"/>
            <a:ext cx="3056428" cy="2825754"/>
          </a:xfrm>
          <a:prstGeom prst="rect">
            <a:avLst/>
          </a:prstGeom>
        </p:spPr>
      </p:pic>
      <p:pic>
        <p:nvPicPr>
          <p:cNvPr id="43" name="Picture 42" descr="Calendar on table">
            <a:extLst>
              <a:ext uri="{FF2B5EF4-FFF2-40B4-BE49-F238E27FC236}">
                <a16:creationId xmlns:a16="http://schemas.microsoft.com/office/drawing/2014/main" id="{D70B31F9-59CB-4421-56B1-562ED24FE6FC}"/>
              </a:ext>
            </a:extLst>
          </p:cNvPr>
          <p:cNvPicPr>
            <a:picLocks noChangeAspect="1"/>
          </p:cNvPicPr>
          <p:nvPr/>
        </p:nvPicPr>
        <p:blipFill rotWithShape="1">
          <a:blip r:embed="rId4"/>
          <a:srcRect r="-2" b="15603"/>
          <a:stretch/>
        </p:blipFill>
        <p:spPr>
          <a:xfrm>
            <a:off x="8158154" y="2424102"/>
            <a:ext cx="3056838" cy="1722034"/>
          </a:xfrm>
          <a:prstGeom prst="rect">
            <a:avLst/>
          </a:prstGeom>
        </p:spPr>
      </p:pic>
    </p:spTree>
    <p:extLst>
      <p:ext uri="{BB962C8B-B14F-4D97-AF65-F5344CB8AC3E}">
        <p14:creationId xmlns:p14="http://schemas.microsoft.com/office/powerpoint/2010/main" val="310074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ntique cash register keys">
            <a:extLst>
              <a:ext uri="{FF2B5EF4-FFF2-40B4-BE49-F238E27FC236}">
                <a16:creationId xmlns:a16="http://schemas.microsoft.com/office/drawing/2014/main" id="{892519A9-CC15-703E-AD5F-0ACB9D8771D0}"/>
              </a:ext>
            </a:extLst>
          </p:cNvPr>
          <p:cNvPicPr>
            <a:picLocks noChangeAspect="1"/>
          </p:cNvPicPr>
          <p:nvPr/>
        </p:nvPicPr>
        <p:blipFill rotWithShape="1">
          <a:blip r:embed="rId2">
            <a:duotone>
              <a:schemeClr val="bg2">
                <a:shade val="45000"/>
                <a:satMod val="135000"/>
              </a:schemeClr>
              <a:prstClr val="white"/>
            </a:duotone>
            <a:alphaModFix amt="25000"/>
          </a:blip>
          <a:srcRect t="7219" b="8194"/>
          <a:stretch/>
        </p:blipFill>
        <p:spPr>
          <a:xfrm>
            <a:off x="20" y="10"/>
            <a:ext cx="12191980" cy="6857990"/>
          </a:xfrm>
          <a:prstGeom prst="rect">
            <a:avLst/>
          </a:prstGeom>
        </p:spPr>
      </p:pic>
      <p:sp>
        <p:nvSpPr>
          <p:cNvPr id="2" name="Title 1">
            <a:extLst>
              <a:ext uri="{FF2B5EF4-FFF2-40B4-BE49-F238E27FC236}">
                <a16:creationId xmlns:a16="http://schemas.microsoft.com/office/drawing/2014/main" id="{3638099E-E6E3-DF79-F95A-73156B4CCAB3}"/>
              </a:ext>
            </a:extLst>
          </p:cNvPr>
          <p:cNvSpPr>
            <a:spLocks noGrp="1"/>
          </p:cNvSpPr>
          <p:nvPr>
            <p:ph type="title"/>
          </p:nvPr>
        </p:nvSpPr>
        <p:spPr>
          <a:xfrm>
            <a:off x="643467" y="639099"/>
            <a:ext cx="3647493" cy="4965833"/>
          </a:xfrm>
        </p:spPr>
        <p:txBody>
          <a:bodyPr>
            <a:normAutofit/>
          </a:bodyPr>
          <a:lstStyle/>
          <a:p>
            <a:pPr algn="r"/>
            <a:r>
              <a:rPr lang="en-US" i="1" dirty="0"/>
              <a:t>Whose Job Is It Anyway</a:t>
            </a:r>
            <a:r>
              <a:rPr lang="en-US" dirty="0"/>
              <a:t>?</a:t>
            </a:r>
            <a:br>
              <a:rPr lang="en-US" dirty="0"/>
            </a:br>
            <a:r>
              <a:rPr lang="en-US" dirty="0"/>
              <a:t>Kahoot! App or www.kahoot.it</a:t>
            </a:r>
            <a:endParaRPr lang="en-US"/>
          </a:p>
        </p:txBody>
      </p:sp>
      <p:cxnSp>
        <p:nvCxnSpPr>
          <p:cNvPr id="37" name="Straight Connector 36">
            <a:extLst>
              <a:ext uri="{FF2B5EF4-FFF2-40B4-BE49-F238E27FC236}">
                <a16:creationId xmlns:a16="http://schemas.microsoft.com/office/drawing/2014/main" id="{3378FF8B-3743-48E1-88E3-F4CADB3DEC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06171"/>
            <a:ext cx="0" cy="343168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C05937-1479-CCD2-3733-D93C49C0B4DE}"/>
              </a:ext>
            </a:extLst>
          </p:cNvPr>
          <p:cNvSpPr>
            <a:spLocks noGrp="1"/>
          </p:cNvSpPr>
          <p:nvPr>
            <p:ph idx="1"/>
          </p:nvPr>
        </p:nvSpPr>
        <p:spPr>
          <a:xfrm>
            <a:off x="4979938" y="639099"/>
            <a:ext cx="6591346" cy="4965833"/>
          </a:xfrm>
        </p:spPr>
        <p:txBody>
          <a:bodyPr>
            <a:normAutofit/>
          </a:bodyPr>
          <a:lstStyle/>
          <a:p>
            <a:pPr marL="0" indent="0">
              <a:buClr>
                <a:srgbClr val="8D1515"/>
              </a:buClr>
              <a:buNone/>
            </a:pPr>
            <a:endParaRPr lang="en-US"/>
          </a:p>
          <a:p>
            <a:pPr marL="0" indent="0">
              <a:buNone/>
            </a:pPr>
            <a:endParaRPr lang="en-US" i="1" dirty="0"/>
          </a:p>
          <a:p>
            <a:pPr marL="0" indent="0">
              <a:buNone/>
            </a:pPr>
            <a:r>
              <a:rPr lang="en-US" i="1" dirty="0"/>
              <a:t>Tell Me Something Good</a:t>
            </a:r>
            <a:r>
              <a:rPr lang="en-US" dirty="0"/>
              <a:t>!</a:t>
            </a:r>
          </a:p>
          <a:p>
            <a:pPr marL="0" indent="0">
              <a:buNone/>
            </a:pPr>
            <a:endParaRPr lang="en-US"/>
          </a:p>
          <a:p>
            <a:pPr marL="0" indent="0">
              <a:buNone/>
            </a:pPr>
            <a:r>
              <a:rPr lang="en-US" dirty="0"/>
              <a:t>9:15-9:45am</a:t>
            </a:r>
          </a:p>
          <a:p>
            <a:pPr marL="0" indent="0">
              <a:buNone/>
            </a:pPr>
            <a:endParaRPr lang="en-US"/>
          </a:p>
        </p:txBody>
      </p:sp>
    </p:spTree>
    <p:extLst>
      <p:ext uri="{BB962C8B-B14F-4D97-AF65-F5344CB8AC3E}">
        <p14:creationId xmlns:p14="http://schemas.microsoft.com/office/powerpoint/2010/main" val="93439974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ont steps and columns of a majestic city building">
            <a:extLst>
              <a:ext uri="{FF2B5EF4-FFF2-40B4-BE49-F238E27FC236}">
                <a16:creationId xmlns:a16="http://schemas.microsoft.com/office/drawing/2014/main" id="{B7A5A8A1-8909-C353-BA25-19AAE59367F1}"/>
              </a:ext>
            </a:extLst>
          </p:cNvPr>
          <p:cNvPicPr>
            <a:picLocks noChangeAspect="1"/>
          </p:cNvPicPr>
          <p:nvPr/>
        </p:nvPicPr>
        <p:blipFill rotWithShape="1">
          <a:blip r:embed="rId3"/>
          <a:srcRect l="30294" r="18205" b="-3"/>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98AAEBE-B398-95B2-543D-6AAE756A6DAF}"/>
              </a:ext>
            </a:extLst>
          </p:cNvPr>
          <p:cNvSpPr>
            <a:spLocks noGrp="1"/>
          </p:cNvSpPr>
          <p:nvPr>
            <p:ph type="title"/>
          </p:nvPr>
        </p:nvSpPr>
        <p:spPr>
          <a:xfrm>
            <a:off x="972080" y="685800"/>
            <a:ext cx="5260680" cy="1752599"/>
          </a:xfrm>
        </p:spPr>
        <p:txBody>
          <a:bodyPr>
            <a:normAutofit/>
          </a:bodyPr>
          <a:lstStyle/>
          <a:p>
            <a:pPr algn="l"/>
            <a:r>
              <a:rPr lang="en-US"/>
              <a:t>In other news....</a:t>
            </a:r>
          </a:p>
        </p:txBody>
      </p:sp>
      <p:sp>
        <p:nvSpPr>
          <p:cNvPr id="3" name="Content Placeholder 2">
            <a:extLst>
              <a:ext uri="{FF2B5EF4-FFF2-40B4-BE49-F238E27FC236}">
                <a16:creationId xmlns:a16="http://schemas.microsoft.com/office/drawing/2014/main" id="{779F1D2F-1629-F286-D984-F9CB0DB2D114}"/>
              </a:ext>
            </a:extLst>
          </p:cNvPr>
          <p:cNvSpPr>
            <a:spLocks noGrp="1"/>
          </p:cNvSpPr>
          <p:nvPr>
            <p:ph idx="1"/>
          </p:nvPr>
        </p:nvSpPr>
        <p:spPr>
          <a:xfrm>
            <a:off x="643468" y="2666999"/>
            <a:ext cx="5260680" cy="3124201"/>
          </a:xfrm>
        </p:spPr>
        <p:txBody>
          <a:bodyPr>
            <a:normAutofit/>
          </a:bodyPr>
          <a:lstStyle/>
          <a:p>
            <a:pPr>
              <a:lnSpc>
                <a:spcPct val="90000"/>
              </a:lnSpc>
            </a:pPr>
            <a:r>
              <a:rPr lang="en-US" sz="1700"/>
              <a:t>"</a:t>
            </a:r>
            <a:r>
              <a:rPr lang="en-US" sz="1700">
                <a:ea typeface="+mn-lt"/>
                <a:cs typeface="+mn-lt"/>
              </a:rPr>
              <a:t>“I personally believe that being a college or university president may, in fact, be the toughest job in America, or for that matter across the world, but certainly in this country. It’s become a very difficult position to do the right way,” Gearhart said. “There are so many groups out there that a college president has to try to appease, and it’s almost impossible to do that with all of the political machinations that are happening these days, not to mention the huge decline that we’re going to be seeing over the next several years in enrollment, which has already started.” </a:t>
            </a:r>
            <a:r>
              <a:rPr lang="en-US" sz="1700" i="1">
                <a:ea typeface="+mn-lt"/>
                <a:cs typeface="+mn-lt"/>
              </a:rPr>
              <a:t>-Josh Moody Inside Higher Ed</a:t>
            </a:r>
            <a:endParaRPr lang="en-US" sz="1700" i="1"/>
          </a:p>
        </p:txBody>
      </p:sp>
    </p:spTree>
    <p:extLst>
      <p:ext uri="{BB962C8B-B14F-4D97-AF65-F5344CB8AC3E}">
        <p14:creationId xmlns:p14="http://schemas.microsoft.com/office/powerpoint/2010/main" val="322671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descr="Coffee Machine and Cup">
            <a:extLst>
              <a:ext uri="{FF2B5EF4-FFF2-40B4-BE49-F238E27FC236}">
                <a16:creationId xmlns:a16="http://schemas.microsoft.com/office/drawing/2014/main" id="{8CAE88E2-808D-CEAE-B28F-81CA70A80342}"/>
              </a:ext>
            </a:extLst>
          </p:cNvPr>
          <p:cNvPicPr>
            <a:picLocks noChangeAspect="1"/>
          </p:cNvPicPr>
          <p:nvPr/>
        </p:nvPicPr>
        <p:blipFill rotWithShape="1">
          <a:blip r:embed="rId3"/>
          <a:srcRect l="20886" r="27536"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32" name="Group 31">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33"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2B030442-213F-B25B-5F99-8D082223668B}"/>
              </a:ext>
            </a:extLst>
          </p:cNvPr>
          <p:cNvSpPr>
            <a:spLocks noGrp="1"/>
          </p:cNvSpPr>
          <p:nvPr>
            <p:ph type="title"/>
          </p:nvPr>
        </p:nvSpPr>
        <p:spPr>
          <a:xfrm>
            <a:off x="972080" y="685800"/>
            <a:ext cx="5260680" cy="1752599"/>
          </a:xfrm>
        </p:spPr>
        <p:txBody>
          <a:bodyPr>
            <a:normAutofit/>
          </a:bodyPr>
          <a:lstStyle/>
          <a:p>
            <a:pPr algn="l"/>
            <a:r>
              <a:rPr lang="en-US" b="1" dirty="0">
                <a:latin typeface="Arial"/>
                <a:cs typeface="Arial"/>
              </a:rPr>
              <a:t>Break</a:t>
            </a:r>
            <a:br>
              <a:rPr lang="en-US" b="1" dirty="0">
                <a:latin typeface="Arial"/>
                <a:cs typeface="Arial"/>
              </a:rPr>
            </a:br>
            <a:r>
              <a:rPr lang="en-US" b="1" dirty="0">
                <a:latin typeface="Arial"/>
                <a:cs typeface="Arial"/>
              </a:rPr>
              <a:t>9:50am-10:00am</a:t>
            </a:r>
          </a:p>
        </p:txBody>
      </p:sp>
      <p:sp>
        <p:nvSpPr>
          <p:cNvPr id="3" name="Content Placeholder 2">
            <a:extLst>
              <a:ext uri="{FF2B5EF4-FFF2-40B4-BE49-F238E27FC236}">
                <a16:creationId xmlns:a16="http://schemas.microsoft.com/office/drawing/2014/main" id="{CACCEE08-96F9-9C1A-33C0-00F75E79D93F}"/>
              </a:ext>
            </a:extLst>
          </p:cNvPr>
          <p:cNvSpPr>
            <a:spLocks noGrp="1"/>
          </p:cNvSpPr>
          <p:nvPr>
            <p:ph idx="1"/>
          </p:nvPr>
        </p:nvSpPr>
        <p:spPr>
          <a:xfrm>
            <a:off x="643468" y="2666999"/>
            <a:ext cx="5260680" cy="3124201"/>
          </a:xfrm>
        </p:spPr>
        <p:txBody>
          <a:bodyPr>
            <a:normAutofit/>
          </a:bodyPr>
          <a:lstStyle/>
          <a:p>
            <a:r>
              <a:rPr lang="en-US" sz="2000"/>
              <a:t>Grab some more coffee</a:t>
            </a:r>
          </a:p>
          <a:p>
            <a:pPr>
              <a:buClr>
                <a:srgbClr val="8D1515"/>
              </a:buClr>
            </a:pPr>
            <a:endParaRPr lang="en-US" sz="2000"/>
          </a:p>
          <a:p>
            <a:pPr>
              <a:buClr>
                <a:srgbClr val="8D1515"/>
              </a:buClr>
            </a:pPr>
            <a:r>
              <a:rPr lang="en-US" sz="2000"/>
              <a:t>Stretch </a:t>
            </a:r>
          </a:p>
          <a:p>
            <a:pPr>
              <a:buClr>
                <a:srgbClr val="8D1515"/>
              </a:buClr>
            </a:pPr>
            <a:endParaRPr lang="en-US" sz="2000"/>
          </a:p>
          <a:p>
            <a:pPr>
              <a:buClr>
                <a:srgbClr val="8D1515"/>
              </a:buClr>
            </a:pPr>
            <a:r>
              <a:rPr lang="en-US" sz="2000"/>
              <a:t>We'll reconvene in 10 minutes</a:t>
            </a:r>
          </a:p>
        </p:txBody>
      </p:sp>
    </p:spTree>
    <p:extLst>
      <p:ext uri="{BB962C8B-B14F-4D97-AF65-F5344CB8AC3E}">
        <p14:creationId xmlns:p14="http://schemas.microsoft.com/office/powerpoint/2010/main" val="4110243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CD2F605-77BD-4D9C-BC95-97EB75D69D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3" name="Freeform 6">
              <a:extLst>
                <a:ext uri="{FF2B5EF4-FFF2-40B4-BE49-F238E27FC236}">
                  <a16:creationId xmlns:a16="http://schemas.microsoft.com/office/drawing/2014/main" id="{40259AB5-8B5C-4CD4-AE10-7A177BB73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4" name="Freeform 7">
              <a:extLst>
                <a:ext uri="{FF2B5EF4-FFF2-40B4-BE49-F238E27FC236}">
                  <a16:creationId xmlns:a16="http://schemas.microsoft.com/office/drawing/2014/main" id="{DB110D97-363A-40D5-98E8-D367DFCFB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5" name="Freeform 9">
              <a:extLst>
                <a:ext uri="{FF2B5EF4-FFF2-40B4-BE49-F238E27FC236}">
                  <a16:creationId xmlns:a16="http://schemas.microsoft.com/office/drawing/2014/main" id="{30DC9DB4-96D0-47E9-A6E5-1590DED84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6" name="Freeform 10">
              <a:extLst>
                <a:ext uri="{FF2B5EF4-FFF2-40B4-BE49-F238E27FC236}">
                  <a16:creationId xmlns:a16="http://schemas.microsoft.com/office/drawing/2014/main" id="{8CA317D7-424B-4887-BEDF-18EF7915C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7" name="Freeform 11">
              <a:extLst>
                <a:ext uri="{FF2B5EF4-FFF2-40B4-BE49-F238E27FC236}">
                  <a16:creationId xmlns:a16="http://schemas.microsoft.com/office/drawing/2014/main" id="{ACF40F67-B16B-4E7F-A595-0EF370063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8" name="Freeform 12">
              <a:extLst>
                <a:ext uri="{FF2B5EF4-FFF2-40B4-BE49-F238E27FC236}">
                  <a16:creationId xmlns:a16="http://schemas.microsoft.com/office/drawing/2014/main" id="{EB2264F1-4BB6-4403-A681-A463AA730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20" name="Rectangle 19">
            <a:extLst>
              <a:ext uri="{FF2B5EF4-FFF2-40B4-BE49-F238E27FC236}">
                <a16:creationId xmlns:a16="http://schemas.microsoft.com/office/drawing/2014/main" id="{A8ACD999-13D5-4625-8971-08C2DE018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Person with blue hair and headphones">
            <a:extLst>
              <a:ext uri="{FF2B5EF4-FFF2-40B4-BE49-F238E27FC236}">
                <a16:creationId xmlns:a16="http://schemas.microsoft.com/office/drawing/2014/main" id="{770E9CB9-EE55-8ECD-1C73-47AB5F9F1342}"/>
              </a:ext>
            </a:extLst>
          </p:cNvPr>
          <p:cNvPicPr>
            <a:picLocks noChangeAspect="1"/>
          </p:cNvPicPr>
          <p:nvPr/>
        </p:nvPicPr>
        <p:blipFill rotWithShape="1">
          <a:blip r:embed="rId3"/>
          <a:srcRect l="21509" r="15507" b="-1"/>
          <a:stretch/>
        </p:blipFill>
        <p:spPr>
          <a:xfrm>
            <a:off x="20" y="10"/>
            <a:ext cx="6470908" cy="6857990"/>
          </a:xfrm>
          <a:custGeom>
            <a:avLst/>
            <a:gdLst/>
            <a:ahLst/>
            <a:cxnLst/>
            <a:rect l="l" t="t" r="r" b="b"/>
            <a:pathLst>
              <a:path w="6470928" h="6858000">
                <a:moveTo>
                  <a:pt x="0" y="0"/>
                </a:moveTo>
                <a:lnTo>
                  <a:pt x="5180733" y="0"/>
                </a:lnTo>
                <a:lnTo>
                  <a:pt x="4548412" y="2502760"/>
                </a:lnTo>
                <a:lnTo>
                  <a:pt x="4562355" y="2506282"/>
                </a:lnTo>
                <a:lnTo>
                  <a:pt x="4548102" y="2512589"/>
                </a:lnTo>
                <a:lnTo>
                  <a:pt x="6470928" y="6858000"/>
                </a:lnTo>
                <a:lnTo>
                  <a:pt x="0" y="6858000"/>
                </a:lnTo>
                <a:close/>
              </a:path>
            </a:pathLst>
          </a:custGeom>
        </p:spPr>
      </p:pic>
      <p:sp>
        <p:nvSpPr>
          <p:cNvPr id="22" name="Freeform 8">
            <a:extLst>
              <a:ext uri="{FF2B5EF4-FFF2-40B4-BE49-F238E27FC236}">
                <a16:creationId xmlns:a16="http://schemas.microsoft.com/office/drawing/2014/main" id="{B512E719-5663-49B6-B093-E662B417E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5799C-E117-B7AF-048D-A5CA75E60C68}"/>
              </a:ext>
            </a:extLst>
          </p:cNvPr>
          <p:cNvSpPr>
            <a:spLocks noGrp="1"/>
          </p:cNvSpPr>
          <p:nvPr>
            <p:ph type="title"/>
          </p:nvPr>
        </p:nvSpPr>
        <p:spPr>
          <a:xfrm>
            <a:off x="685800" y="1634067"/>
            <a:ext cx="4062942" cy="2489200"/>
          </a:xfrm>
          <a:effectLst/>
        </p:spPr>
        <p:txBody>
          <a:bodyPr vert="horz" lIns="91440" tIns="45720" rIns="91440" bIns="45720" rtlCol="0" anchor="b">
            <a:normAutofit/>
          </a:bodyPr>
          <a:lstStyle/>
          <a:p>
            <a:pPr algn="l">
              <a:lnSpc>
                <a:spcPct val="90000"/>
              </a:lnSpc>
            </a:pPr>
            <a:r>
              <a:rPr lang="en-US" sz="5400" b="1">
                <a:solidFill>
                  <a:schemeClr val="bg1"/>
                </a:solidFill>
              </a:rPr>
              <a:t>Mental Health Crisis Training</a:t>
            </a:r>
          </a:p>
        </p:txBody>
      </p:sp>
      <p:sp>
        <p:nvSpPr>
          <p:cNvPr id="3" name="Content Placeholder 2">
            <a:extLst>
              <a:ext uri="{FF2B5EF4-FFF2-40B4-BE49-F238E27FC236}">
                <a16:creationId xmlns:a16="http://schemas.microsoft.com/office/drawing/2014/main" id="{03699AFB-8E9A-C49F-1CE2-CBF2EFA50702}"/>
              </a:ext>
            </a:extLst>
          </p:cNvPr>
          <p:cNvSpPr>
            <a:spLocks noGrp="1"/>
          </p:cNvSpPr>
          <p:nvPr>
            <p:ph idx="1"/>
          </p:nvPr>
        </p:nvSpPr>
        <p:spPr>
          <a:xfrm>
            <a:off x="685801" y="4123267"/>
            <a:ext cx="4062942" cy="1261534"/>
          </a:xfrm>
        </p:spPr>
        <p:txBody>
          <a:bodyPr vert="horz" lIns="91440" tIns="45720" rIns="91440" bIns="45720" rtlCol="0" anchor="t">
            <a:normAutofit/>
          </a:bodyPr>
          <a:lstStyle/>
          <a:p>
            <a:pPr marL="0" indent="0">
              <a:buNone/>
            </a:pPr>
            <a:r>
              <a:rPr lang="en-US" sz="2100" dirty="0">
                <a:solidFill>
                  <a:schemeClr val="bg1"/>
                </a:solidFill>
              </a:rPr>
              <a:t>Casey Johnson, First Call</a:t>
            </a:r>
          </a:p>
          <a:p>
            <a:pPr marL="0" indent="0">
              <a:buNone/>
            </a:pPr>
            <a:r>
              <a:rPr lang="en-US" sz="2100" dirty="0">
                <a:solidFill>
                  <a:schemeClr val="bg1"/>
                </a:solidFill>
              </a:rPr>
              <a:t>10:00am-11:15am</a:t>
            </a:r>
          </a:p>
        </p:txBody>
      </p:sp>
      <p:grpSp>
        <p:nvGrpSpPr>
          <p:cNvPr id="24" name="Group 23">
            <a:extLst>
              <a:ext uri="{FF2B5EF4-FFF2-40B4-BE49-F238E27FC236}">
                <a16:creationId xmlns:a16="http://schemas.microsoft.com/office/drawing/2014/main" id="{5E7D0B7D-36AF-417F-8C99-B1452C7E29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25" name="Freeform 6">
              <a:extLst>
                <a:ext uri="{FF2B5EF4-FFF2-40B4-BE49-F238E27FC236}">
                  <a16:creationId xmlns:a16="http://schemas.microsoft.com/office/drawing/2014/main" id="{2A325524-B5E3-4DB5-AF97-518DE9FFB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6" name="Freeform 7">
              <a:extLst>
                <a:ext uri="{FF2B5EF4-FFF2-40B4-BE49-F238E27FC236}">
                  <a16:creationId xmlns:a16="http://schemas.microsoft.com/office/drawing/2014/main" id="{8440E4BE-6F49-4FC4-9838-20C6FD714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7" name="Freeform 12">
              <a:extLst>
                <a:ext uri="{FF2B5EF4-FFF2-40B4-BE49-F238E27FC236}">
                  <a16:creationId xmlns:a16="http://schemas.microsoft.com/office/drawing/2014/main" id="{BC3F7C12-102B-499D-AB48-3B4D9E2A6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8" name="Freeform 13">
              <a:extLst>
                <a:ext uri="{FF2B5EF4-FFF2-40B4-BE49-F238E27FC236}">
                  <a16:creationId xmlns:a16="http://schemas.microsoft.com/office/drawing/2014/main" id="{2EEDF529-A27D-4971-9C72-3919B6012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9" name="Freeform 14">
              <a:extLst>
                <a:ext uri="{FF2B5EF4-FFF2-40B4-BE49-F238E27FC236}">
                  <a16:creationId xmlns:a16="http://schemas.microsoft.com/office/drawing/2014/main" id="{C7BE6017-3E05-4C1C-9CEB-1CF66F05F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0" name="Freeform 15">
              <a:extLst>
                <a:ext uri="{FF2B5EF4-FFF2-40B4-BE49-F238E27FC236}">
                  <a16:creationId xmlns:a16="http://schemas.microsoft.com/office/drawing/2014/main" id="{076C2A2B-9F98-42AE-B069-55D120D7D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7" name="TextBox 6">
            <a:extLst>
              <a:ext uri="{FF2B5EF4-FFF2-40B4-BE49-F238E27FC236}">
                <a16:creationId xmlns:a16="http://schemas.microsoft.com/office/drawing/2014/main" id="{51ADD7C7-6562-440C-FC6F-400D841F6946}"/>
              </a:ext>
            </a:extLst>
          </p:cNvPr>
          <p:cNvSpPr txBox="1"/>
          <p:nvPr/>
        </p:nvSpPr>
        <p:spPr>
          <a:xfrm>
            <a:off x="-1" y="6434666"/>
            <a:ext cx="43354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t>                                                       10:00 – 11:15AM</a:t>
            </a:r>
            <a:endParaRPr lang="en-US"/>
          </a:p>
        </p:txBody>
      </p:sp>
    </p:spTree>
    <p:extLst>
      <p:ext uri="{BB962C8B-B14F-4D97-AF65-F5344CB8AC3E}">
        <p14:creationId xmlns:p14="http://schemas.microsoft.com/office/powerpoint/2010/main" val="40902271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A6ED87122B984280BD9BBBB039090E" ma:contentTypeVersion="16" ma:contentTypeDescription="Create a new document." ma:contentTypeScope="" ma:versionID="cdd38311329cfdfd25e4faf1e2641036">
  <xsd:schema xmlns:xsd="http://www.w3.org/2001/XMLSchema" xmlns:xs="http://www.w3.org/2001/XMLSchema" xmlns:p="http://schemas.microsoft.com/office/2006/metadata/properties" xmlns:ns1="http://schemas.microsoft.com/sharepoint/v3" xmlns:ns3="4e6fcafa-fd61-4e97-9dbc-550a92f7e595" xmlns:ns4="d3c23be6-264a-40c8-8f9c-e34578c74511" targetNamespace="http://schemas.microsoft.com/office/2006/metadata/properties" ma:root="true" ma:fieldsID="143d2ac28bd92dcdff26b1f5464309b5" ns1:_="" ns3:_="" ns4:_="">
    <xsd:import namespace="http://schemas.microsoft.com/sharepoint/v3"/>
    <xsd:import namespace="4e6fcafa-fd61-4e97-9dbc-550a92f7e595"/>
    <xsd:import namespace="d3c23be6-264a-40c8-8f9c-e34578c7451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6fcafa-fd61-4e97-9dbc-550a92f7e59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3c23be6-264a-40c8-8f9c-e34578c7451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4e6fcafa-fd61-4e97-9dbc-550a92f7e5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83B300-726C-4231-9178-A08C4A993ADB}">
  <ds:schemaRefs>
    <ds:schemaRef ds:uri="4e6fcafa-fd61-4e97-9dbc-550a92f7e595"/>
    <ds:schemaRef ds:uri="d3c23be6-264a-40c8-8f9c-e34578c745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239BB0-53B8-40A5-8BB9-15D2ED1AEBC9}">
  <ds:schemaRefs>
    <ds:schemaRef ds:uri="http://purl.org/dc/elements/1.1/"/>
    <ds:schemaRef ds:uri="http://schemas.microsoft.com/sharepoint/v3"/>
    <ds:schemaRef ds:uri="http://schemas.openxmlformats.org/package/2006/metadata/core-properties"/>
    <ds:schemaRef ds:uri="http://purl.org/dc/terms/"/>
    <ds:schemaRef ds:uri="http://schemas.microsoft.com/office/infopath/2007/PartnerControls"/>
    <ds:schemaRef ds:uri="4e6fcafa-fd61-4e97-9dbc-550a92f7e595"/>
    <ds:schemaRef ds:uri="http://schemas.microsoft.com/office/2006/documentManagement/types"/>
    <ds:schemaRef ds:uri="http://schemas.microsoft.com/office/2006/metadata/properties"/>
    <ds:schemaRef ds:uri="d3c23be6-264a-40c8-8f9c-e34578c74511"/>
    <ds:schemaRef ds:uri="http://www.w3.org/XML/1998/namespace"/>
    <ds:schemaRef ds:uri="http://purl.org/dc/dcmitype/"/>
  </ds:schemaRefs>
</ds:datastoreItem>
</file>

<file path=customXml/itemProps3.xml><?xml version="1.0" encoding="utf-8"?>
<ds:datastoreItem xmlns:ds="http://schemas.openxmlformats.org/officeDocument/2006/customXml" ds:itemID="{BA7C683C-DA35-4A0E-ADD0-CC297892D8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Atlas</Template>
  <TotalTime>11365</TotalTime>
  <Words>790</Words>
  <Application>Microsoft Office PowerPoint</Application>
  <PresentationFormat>Widescreen</PresentationFormat>
  <Paragraphs>91</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Parallax</vt:lpstr>
      <vt:lpstr>Fall Community Workshop </vt:lpstr>
      <vt:lpstr>Welcome! Please take your seating card, help yourself to breakfast, and let's begin.</vt:lpstr>
      <vt:lpstr>Welcome New Staff</vt:lpstr>
      <vt:lpstr>In other news....</vt:lpstr>
      <vt:lpstr>Opening Plenary Msgr. Stuart Swetland, President, Donnelly College</vt:lpstr>
      <vt:lpstr>Whose Job Is It Anyway? Kahoot! App or www.kahoot.it</vt:lpstr>
      <vt:lpstr>In other news....</vt:lpstr>
      <vt:lpstr>Break 9:50am-10:00am</vt:lpstr>
      <vt:lpstr>Mental Health Crisis Training</vt:lpstr>
      <vt:lpstr>In other news....</vt:lpstr>
      <vt:lpstr>Break 11:15am-11:30am</vt:lpstr>
      <vt:lpstr>Recruiting Generation "P": Exploring the Pandemic’s Lasting Impacts on Student Behavior</vt:lpstr>
      <vt:lpstr>In other news....</vt:lpstr>
      <vt:lpstr> </vt:lpstr>
      <vt:lpstr>Mass &amp; Lunch</vt:lpstr>
      <vt:lpstr>In other news....   Trends in Higher Education</vt:lpstr>
      <vt:lpstr>How to Get a 5-Star Review from Gen Z on Employee Experience </vt:lpstr>
      <vt:lpstr>In other news....</vt:lpstr>
      <vt:lpstr> Community Updates 2:30-3:30pm – Everyone  </vt:lpstr>
      <vt:lpstr>Please complete the workshop assessment. Thank you!</vt:lpstr>
      <vt:lpstr>Social Hour! 4:00pm-4:30pm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Lisa O. Stoothoff</cp:lastModifiedBy>
  <cp:revision>472</cp:revision>
  <dcterms:created xsi:type="dcterms:W3CDTF">2022-07-26T13:59:27Z</dcterms:created>
  <dcterms:modified xsi:type="dcterms:W3CDTF">2023-08-16T12:19:23Z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0x0101001BA6ED87122B984280BD9BBBB039090E</vt:lpwstr>
  </property>
</Properties>
</file>