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sldIdLst>
    <p:sldId id="257" r:id="rId5"/>
    <p:sldId id="258" r:id="rId6"/>
    <p:sldId id="274" r:id="rId7"/>
    <p:sldId id="259" r:id="rId8"/>
    <p:sldId id="281" r:id="rId9"/>
    <p:sldId id="260" r:id="rId10"/>
    <p:sldId id="261" r:id="rId11"/>
    <p:sldId id="276" r:id="rId12"/>
    <p:sldId id="277" r:id="rId13"/>
    <p:sldId id="279" r:id="rId14"/>
    <p:sldId id="264" r:id="rId15"/>
    <p:sldId id="263" r:id="rId16"/>
    <p:sldId id="265" r:id="rId17"/>
    <p:sldId id="266" r:id="rId18"/>
    <p:sldId id="278" r:id="rId19"/>
    <p:sldId id="272" r:id="rId20"/>
    <p:sldId id="273" r:id="rId21"/>
    <p:sldId id="280"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A1513-F993-A507-4F9A-7A4DE5F87664}" v="20" dt="2024-01-02T18:25:21.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0B91B-1CF1-481F-A5B1-71F502E72A4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8A0C60A-7F53-4D6A-BB06-33F6A3E21F70}">
      <dgm:prSet/>
      <dgm:spPr/>
      <dgm:t>
        <a:bodyPr/>
        <a:lstStyle/>
        <a:p>
          <a:pPr rtl="0"/>
          <a:r>
            <a:rPr lang="en-US">
              <a:latin typeface="Century Gothic" panose="020F0302020204030204"/>
            </a:rPr>
            <a:t>Emily Buckley</a:t>
          </a:r>
          <a:endParaRPr lang="en-US"/>
        </a:p>
      </dgm:t>
    </dgm:pt>
    <dgm:pt modelId="{3F5F9799-8B22-47E9-AC08-02D2BBAE1CC1}" type="parTrans" cxnId="{9ED06498-4865-472D-ADCA-20172AFB46FB}">
      <dgm:prSet/>
      <dgm:spPr/>
      <dgm:t>
        <a:bodyPr/>
        <a:lstStyle/>
        <a:p>
          <a:endParaRPr lang="en-US"/>
        </a:p>
      </dgm:t>
    </dgm:pt>
    <dgm:pt modelId="{256D9618-44BC-4720-AD6B-E30FE5650D47}" type="sibTrans" cxnId="{9ED06498-4865-472D-ADCA-20172AFB46FB}">
      <dgm:prSet/>
      <dgm:spPr/>
      <dgm:t>
        <a:bodyPr/>
        <a:lstStyle/>
        <a:p>
          <a:endParaRPr lang="en-US"/>
        </a:p>
      </dgm:t>
    </dgm:pt>
    <dgm:pt modelId="{F5EB7F3A-9262-4392-B0E1-7BD5434D6E5D}">
      <dgm:prSet/>
      <dgm:spPr/>
      <dgm:t>
        <a:bodyPr/>
        <a:lstStyle/>
        <a:p>
          <a:pPr rtl="0"/>
          <a:r>
            <a:rPr lang="en-US" dirty="0">
              <a:latin typeface="Century Gothic" panose="020F0302020204030204"/>
            </a:rPr>
            <a:t> Dr. Mary Pflanz</a:t>
          </a:r>
          <a:endParaRPr lang="en-US" dirty="0"/>
        </a:p>
      </dgm:t>
    </dgm:pt>
    <dgm:pt modelId="{50B02AEF-1CD9-4A6F-993B-5E8235016725}" type="parTrans" cxnId="{02E44E65-ACFB-4081-B085-0802DD1391F1}">
      <dgm:prSet/>
      <dgm:spPr/>
      <dgm:t>
        <a:bodyPr/>
        <a:lstStyle/>
        <a:p>
          <a:endParaRPr lang="en-US"/>
        </a:p>
      </dgm:t>
    </dgm:pt>
    <dgm:pt modelId="{F94FCF0E-8AF5-47E4-A307-2707C56C46C3}" type="sibTrans" cxnId="{02E44E65-ACFB-4081-B085-0802DD1391F1}">
      <dgm:prSet/>
      <dgm:spPr/>
      <dgm:t>
        <a:bodyPr/>
        <a:lstStyle/>
        <a:p>
          <a:endParaRPr lang="en-US"/>
        </a:p>
      </dgm:t>
    </dgm:pt>
    <dgm:pt modelId="{750274A1-46D7-488A-A8AC-47EBC8E1BB17}">
      <dgm:prSet/>
      <dgm:spPr/>
      <dgm:t>
        <a:bodyPr/>
        <a:lstStyle/>
        <a:p>
          <a:pPr rtl="0"/>
          <a:r>
            <a:rPr lang="en-US" dirty="0">
              <a:latin typeface="Century Gothic" panose="020F0302020204030204"/>
            </a:rPr>
            <a:t>Lisa Stoothoff</a:t>
          </a:r>
          <a:endParaRPr lang="en-US" dirty="0"/>
        </a:p>
      </dgm:t>
    </dgm:pt>
    <dgm:pt modelId="{129A7F33-E93C-46CE-AF07-B6505DD5D4F5}" type="parTrans" cxnId="{1179F5FC-5410-4D7F-94EF-577722D963D7}">
      <dgm:prSet/>
      <dgm:spPr/>
      <dgm:t>
        <a:bodyPr/>
        <a:lstStyle/>
        <a:p>
          <a:endParaRPr lang="en-US"/>
        </a:p>
      </dgm:t>
    </dgm:pt>
    <dgm:pt modelId="{73AE118F-86AC-4948-BF2B-75D9DA3554C9}" type="sibTrans" cxnId="{1179F5FC-5410-4D7F-94EF-577722D963D7}">
      <dgm:prSet/>
      <dgm:spPr/>
      <dgm:t>
        <a:bodyPr/>
        <a:lstStyle/>
        <a:p>
          <a:endParaRPr lang="en-US"/>
        </a:p>
      </dgm:t>
    </dgm:pt>
    <dgm:pt modelId="{6EAFE37B-D17A-4C67-B356-1B0FF1694566}">
      <dgm:prSet/>
      <dgm:spPr/>
      <dgm:t>
        <a:bodyPr/>
        <a:lstStyle/>
        <a:p>
          <a:pPr rtl="0"/>
          <a:r>
            <a:rPr lang="en-US" dirty="0">
              <a:latin typeface="Century Gothic" panose="020F0302020204030204"/>
            </a:rPr>
            <a:t>Dr. Elton Norman</a:t>
          </a:r>
        </a:p>
      </dgm:t>
    </dgm:pt>
    <dgm:pt modelId="{64E462D7-3A80-4004-878E-7C08780BD03C}" type="parTrans" cxnId="{0470610F-5F2D-4254-B74B-E45D54745109}">
      <dgm:prSet/>
      <dgm:spPr/>
      <dgm:t>
        <a:bodyPr/>
        <a:lstStyle/>
        <a:p>
          <a:endParaRPr lang="en-US"/>
        </a:p>
      </dgm:t>
    </dgm:pt>
    <dgm:pt modelId="{B8719AF0-FDEE-41FE-9891-3B08D842B10F}" type="sibTrans" cxnId="{0470610F-5F2D-4254-B74B-E45D54745109}">
      <dgm:prSet/>
      <dgm:spPr/>
      <dgm:t>
        <a:bodyPr/>
        <a:lstStyle/>
        <a:p>
          <a:endParaRPr lang="en-US"/>
        </a:p>
      </dgm:t>
    </dgm:pt>
    <dgm:pt modelId="{9F228EC4-ED26-403A-8B9B-CC9947103C0D}" type="pres">
      <dgm:prSet presAssocID="{6CE0B91B-1CF1-481F-A5B1-71F502E72A48}" presName="Name0" presStyleCnt="0">
        <dgm:presLayoutVars>
          <dgm:dir/>
          <dgm:animLvl val="lvl"/>
          <dgm:resizeHandles val="exact"/>
        </dgm:presLayoutVars>
      </dgm:prSet>
      <dgm:spPr/>
    </dgm:pt>
    <dgm:pt modelId="{7DD13BD5-F97E-4EB2-A132-00DF81F50223}" type="pres">
      <dgm:prSet presAssocID="{C8A0C60A-7F53-4D6A-BB06-33F6A3E21F70}" presName="linNode" presStyleCnt="0"/>
      <dgm:spPr/>
    </dgm:pt>
    <dgm:pt modelId="{2F855024-7EA7-4092-88E0-17FBE9AD1AEE}" type="pres">
      <dgm:prSet presAssocID="{C8A0C60A-7F53-4D6A-BB06-33F6A3E21F70}" presName="parentText" presStyleLbl="node1" presStyleIdx="0" presStyleCnt="4">
        <dgm:presLayoutVars>
          <dgm:chMax val="1"/>
          <dgm:bulletEnabled val="1"/>
        </dgm:presLayoutVars>
      </dgm:prSet>
      <dgm:spPr/>
    </dgm:pt>
    <dgm:pt modelId="{F8EB7F7B-311A-4C8B-8AB4-86B8CE99E0E3}" type="pres">
      <dgm:prSet presAssocID="{256D9618-44BC-4720-AD6B-E30FE5650D47}" presName="sp" presStyleCnt="0"/>
      <dgm:spPr/>
    </dgm:pt>
    <dgm:pt modelId="{9DAE9BD6-393C-4631-A27D-E7A74A97B31F}" type="pres">
      <dgm:prSet presAssocID="{6EAFE37B-D17A-4C67-B356-1B0FF1694566}" presName="linNode" presStyleCnt="0"/>
      <dgm:spPr/>
    </dgm:pt>
    <dgm:pt modelId="{A20F1D65-8275-4361-BB49-A7BF0304150F}" type="pres">
      <dgm:prSet presAssocID="{6EAFE37B-D17A-4C67-B356-1B0FF1694566}" presName="parentText" presStyleLbl="node1" presStyleIdx="1" presStyleCnt="4">
        <dgm:presLayoutVars>
          <dgm:chMax val="1"/>
          <dgm:bulletEnabled val="1"/>
        </dgm:presLayoutVars>
      </dgm:prSet>
      <dgm:spPr/>
    </dgm:pt>
    <dgm:pt modelId="{713043F2-C3EA-4028-9709-65F27D170B03}" type="pres">
      <dgm:prSet presAssocID="{B8719AF0-FDEE-41FE-9891-3B08D842B10F}" presName="sp" presStyleCnt="0"/>
      <dgm:spPr/>
    </dgm:pt>
    <dgm:pt modelId="{F369F6A6-1964-4355-9E7B-B805743C663C}" type="pres">
      <dgm:prSet presAssocID="{F5EB7F3A-9262-4392-B0E1-7BD5434D6E5D}" presName="linNode" presStyleCnt="0"/>
      <dgm:spPr/>
    </dgm:pt>
    <dgm:pt modelId="{537E84E5-62F8-40A7-9218-977017C659F7}" type="pres">
      <dgm:prSet presAssocID="{F5EB7F3A-9262-4392-B0E1-7BD5434D6E5D}" presName="parentText" presStyleLbl="node1" presStyleIdx="2" presStyleCnt="4">
        <dgm:presLayoutVars>
          <dgm:chMax val="1"/>
          <dgm:bulletEnabled val="1"/>
        </dgm:presLayoutVars>
      </dgm:prSet>
      <dgm:spPr/>
    </dgm:pt>
    <dgm:pt modelId="{9422423F-E955-401E-8E7E-ECEB59AA5BC5}" type="pres">
      <dgm:prSet presAssocID="{F94FCF0E-8AF5-47E4-A307-2707C56C46C3}" presName="sp" presStyleCnt="0"/>
      <dgm:spPr/>
    </dgm:pt>
    <dgm:pt modelId="{A17888BD-6D35-4AE8-8828-F66294A4196E}" type="pres">
      <dgm:prSet presAssocID="{750274A1-46D7-488A-A8AC-47EBC8E1BB17}" presName="linNode" presStyleCnt="0"/>
      <dgm:spPr/>
    </dgm:pt>
    <dgm:pt modelId="{F6F80144-8E6C-4542-9587-64AB48276C87}" type="pres">
      <dgm:prSet presAssocID="{750274A1-46D7-488A-A8AC-47EBC8E1BB17}" presName="parentText" presStyleLbl="node1" presStyleIdx="3" presStyleCnt="4">
        <dgm:presLayoutVars>
          <dgm:chMax val="1"/>
          <dgm:bulletEnabled val="1"/>
        </dgm:presLayoutVars>
      </dgm:prSet>
      <dgm:spPr/>
    </dgm:pt>
  </dgm:ptLst>
  <dgm:cxnLst>
    <dgm:cxn modelId="{0470610F-5F2D-4254-B74B-E45D54745109}" srcId="{6CE0B91B-1CF1-481F-A5B1-71F502E72A48}" destId="{6EAFE37B-D17A-4C67-B356-1B0FF1694566}" srcOrd="1" destOrd="0" parTransId="{64E462D7-3A80-4004-878E-7C08780BD03C}" sibTransId="{B8719AF0-FDEE-41FE-9891-3B08D842B10F}"/>
    <dgm:cxn modelId="{A5C2B720-75D4-4D95-974A-5EC7BFD26574}" type="presOf" srcId="{6CE0B91B-1CF1-481F-A5B1-71F502E72A48}" destId="{9F228EC4-ED26-403A-8B9B-CC9947103C0D}" srcOrd="0" destOrd="0" presId="urn:microsoft.com/office/officeart/2005/8/layout/vList5"/>
    <dgm:cxn modelId="{B81B7B5B-A717-4353-AE86-040230464FF8}" type="presOf" srcId="{F5EB7F3A-9262-4392-B0E1-7BD5434D6E5D}" destId="{537E84E5-62F8-40A7-9218-977017C659F7}" srcOrd="0" destOrd="0" presId="urn:microsoft.com/office/officeart/2005/8/layout/vList5"/>
    <dgm:cxn modelId="{02E44E65-ACFB-4081-B085-0802DD1391F1}" srcId="{6CE0B91B-1CF1-481F-A5B1-71F502E72A48}" destId="{F5EB7F3A-9262-4392-B0E1-7BD5434D6E5D}" srcOrd="2" destOrd="0" parTransId="{50B02AEF-1CD9-4A6F-993B-5E8235016725}" sibTransId="{F94FCF0E-8AF5-47E4-A307-2707C56C46C3}"/>
    <dgm:cxn modelId="{EA0AE648-5F53-4B87-B85F-99F3671EEA87}" type="presOf" srcId="{750274A1-46D7-488A-A8AC-47EBC8E1BB17}" destId="{F6F80144-8E6C-4542-9587-64AB48276C87}" srcOrd="0" destOrd="0" presId="urn:microsoft.com/office/officeart/2005/8/layout/vList5"/>
    <dgm:cxn modelId="{FA111671-FA3B-4BCA-BE63-1DB736CB040F}" type="presOf" srcId="{C8A0C60A-7F53-4D6A-BB06-33F6A3E21F70}" destId="{2F855024-7EA7-4092-88E0-17FBE9AD1AEE}" srcOrd="0" destOrd="0" presId="urn:microsoft.com/office/officeart/2005/8/layout/vList5"/>
    <dgm:cxn modelId="{9ED06498-4865-472D-ADCA-20172AFB46FB}" srcId="{6CE0B91B-1CF1-481F-A5B1-71F502E72A48}" destId="{C8A0C60A-7F53-4D6A-BB06-33F6A3E21F70}" srcOrd="0" destOrd="0" parTransId="{3F5F9799-8B22-47E9-AC08-02D2BBAE1CC1}" sibTransId="{256D9618-44BC-4720-AD6B-E30FE5650D47}"/>
    <dgm:cxn modelId="{90D5F9F0-8386-482B-93B1-635CCD57DA4F}" type="presOf" srcId="{6EAFE37B-D17A-4C67-B356-1B0FF1694566}" destId="{A20F1D65-8275-4361-BB49-A7BF0304150F}" srcOrd="0" destOrd="0" presId="urn:microsoft.com/office/officeart/2005/8/layout/vList5"/>
    <dgm:cxn modelId="{1179F5FC-5410-4D7F-94EF-577722D963D7}" srcId="{6CE0B91B-1CF1-481F-A5B1-71F502E72A48}" destId="{750274A1-46D7-488A-A8AC-47EBC8E1BB17}" srcOrd="3" destOrd="0" parTransId="{129A7F33-E93C-46CE-AF07-B6505DD5D4F5}" sibTransId="{73AE118F-86AC-4948-BF2B-75D9DA3554C9}"/>
    <dgm:cxn modelId="{928C4892-9992-478F-AF07-A9F82B2D18B7}" type="presParOf" srcId="{9F228EC4-ED26-403A-8B9B-CC9947103C0D}" destId="{7DD13BD5-F97E-4EB2-A132-00DF81F50223}" srcOrd="0" destOrd="0" presId="urn:microsoft.com/office/officeart/2005/8/layout/vList5"/>
    <dgm:cxn modelId="{199C3BE2-B42D-4486-B9F6-BD4E53A3AFDF}" type="presParOf" srcId="{7DD13BD5-F97E-4EB2-A132-00DF81F50223}" destId="{2F855024-7EA7-4092-88E0-17FBE9AD1AEE}" srcOrd="0" destOrd="0" presId="urn:microsoft.com/office/officeart/2005/8/layout/vList5"/>
    <dgm:cxn modelId="{FC1F1EE1-4DD3-4DF0-8B77-C4DAE5A16E83}" type="presParOf" srcId="{9F228EC4-ED26-403A-8B9B-CC9947103C0D}" destId="{F8EB7F7B-311A-4C8B-8AB4-86B8CE99E0E3}" srcOrd="1" destOrd="0" presId="urn:microsoft.com/office/officeart/2005/8/layout/vList5"/>
    <dgm:cxn modelId="{3C4A88BC-FCB8-4A82-B495-771248017A8A}" type="presParOf" srcId="{9F228EC4-ED26-403A-8B9B-CC9947103C0D}" destId="{9DAE9BD6-393C-4631-A27D-E7A74A97B31F}" srcOrd="2" destOrd="0" presId="urn:microsoft.com/office/officeart/2005/8/layout/vList5"/>
    <dgm:cxn modelId="{714A1853-D9B8-49E0-9EC4-73FB2DFF8826}" type="presParOf" srcId="{9DAE9BD6-393C-4631-A27D-E7A74A97B31F}" destId="{A20F1D65-8275-4361-BB49-A7BF0304150F}" srcOrd="0" destOrd="0" presId="urn:microsoft.com/office/officeart/2005/8/layout/vList5"/>
    <dgm:cxn modelId="{7816300D-4B9F-4D1A-8D9E-6164229512F3}" type="presParOf" srcId="{9F228EC4-ED26-403A-8B9B-CC9947103C0D}" destId="{713043F2-C3EA-4028-9709-65F27D170B03}" srcOrd="3" destOrd="0" presId="urn:microsoft.com/office/officeart/2005/8/layout/vList5"/>
    <dgm:cxn modelId="{8942F881-CE29-4277-B78E-E6061E58653A}" type="presParOf" srcId="{9F228EC4-ED26-403A-8B9B-CC9947103C0D}" destId="{F369F6A6-1964-4355-9E7B-B805743C663C}" srcOrd="4" destOrd="0" presId="urn:microsoft.com/office/officeart/2005/8/layout/vList5"/>
    <dgm:cxn modelId="{88260712-2574-4D9D-ACD3-4B9E0B0B1CD0}" type="presParOf" srcId="{F369F6A6-1964-4355-9E7B-B805743C663C}" destId="{537E84E5-62F8-40A7-9218-977017C659F7}" srcOrd="0" destOrd="0" presId="urn:microsoft.com/office/officeart/2005/8/layout/vList5"/>
    <dgm:cxn modelId="{6370B38A-B5D3-4118-8A80-32913DDBEB52}" type="presParOf" srcId="{9F228EC4-ED26-403A-8B9B-CC9947103C0D}" destId="{9422423F-E955-401E-8E7E-ECEB59AA5BC5}" srcOrd="5" destOrd="0" presId="urn:microsoft.com/office/officeart/2005/8/layout/vList5"/>
    <dgm:cxn modelId="{1FD31BF1-4B74-4B1E-9930-FAE13D34BAED}" type="presParOf" srcId="{9F228EC4-ED26-403A-8B9B-CC9947103C0D}" destId="{A17888BD-6D35-4AE8-8828-F66294A4196E}" srcOrd="6" destOrd="0" presId="urn:microsoft.com/office/officeart/2005/8/layout/vList5"/>
    <dgm:cxn modelId="{69A72FEC-7338-4A96-9392-56D53AFD984B}" type="presParOf" srcId="{A17888BD-6D35-4AE8-8828-F66294A4196E}" destId="{F6F80144-8E6C-4542-9587-64AB48276C8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6C789-A6B0-4DB5-A585-55EE4068A4C1}"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0714AE-7B47-43E3-A6E2-C66EE8C9EE2F}" type="pres">
      <dgm:prSet presAssocID="{1AC6C789-A6B0-4DB5-A585-55EE4068A4C1}" presName="root" presStyleCnt="0">
        <dgm:presLayoutVars>
          <dgm:dir/>
          <dgm:resizeHandles val="exact"/>
        </dgm:presLayoutVars>
      </dgm:prSet>
      <dgm:spPr/>
    </dgm:pt>
  </dgm:ptLst>
  <dgm:cxnLst>
    <dgm:cxn modelId="{6B7E8444-BB30-4CDA-A59D-10211F5BB8E2}" type="presOf" srcId="{1AC6C789-A6B0-4DB5-A585-55EE4068A4C1}" destId="{FA0714AE-7B47-43E3-A6E2-C66EE8C9EE2F}" srcOrd="0"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55024-7EA7-4092-88E0-17FBE9AD1AEE}">
      <dsp:nvSpPr>
        <dsp:cNvPr id="0" name=""/>
        <dsp:cNvSpPr/>
      </dsp:nvSpPr>
      <dsp:spPr>
        <a:xfrm>
          <a:off x="2273455" y="2668"/>
          <a:ext cx="2557637" cy="128328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entury Gothic" panose="020F0302020204030204"/>
            </a:rPr>
            <a:t>Emily Buckley</a:t>
          </a:r>
          <a:endParaRPr lang="en-US" sz="3500" kern="1200"/>
        </a:p>
      </dsp:txBody>
      <dsp:txXfrm>
        <a:off x="2336100" y="65313"/>
        <a:ext cx="2432347" cy="1157990"/>
      </dsp:txXfrm>
    </dsp:sp>
    <dsp:sp modelId="{A20F1D65-8275-4361-BB49-A7BF0304150F}">
      <dsp:nvSpPr>
        <dsp:cNvPr id="0" name=""/>
        <dsp:cNvSpPr/>
      </dsp:nvSpPr>
      <dsp:spPr>
        <a:xfrm>
          <a:off x="2273455" y="1350113"/>
          <a:ext cx="2557637" cy="128328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Century Gothic" panose="020F0302020204030204"/>
            </a:rPr>
            <a:t>Dr. Elton Norman</a:t>
          </a:r>
        </a:p>
      </dsp:txBody>
      <dsp:txXfrm>
        <a:off x="2336100" y="1412758"/>
        <a:ext cx="2432347" cy="1157990"/>
      </dsp:txXfrm>
    </dsp:sp>
    <dsp:sp modelId="{537E84E5-62F8-40A7-9218-977017C659F7}">
      <dsp:nvSpPr>
        <dsp:cNvPr id="0" name=""/>
        <dsp:cNvSpPr/>
      </dsp:nvSpPr>
      <dsp:spPr>
        <a:xfrm>
          <a:off x="2273455" y="2697558"/>
          <a:ext cx="2557637" cy="128328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Century Gothic" panose="020F0302020204030204"/>
            </a:rPr>
            <a:t> Dr. Mary Pflanz</a:t>
          </a:r>
          <a:endParaRPr lang="en-US" sz="3500" kern="1200" dirty="0"/>
        </a:p>
      </dsp:txBody>
      <dsp:txXfrm>
        <a:off x="2336100" y="2760203"/>
        <a:ext cx="2432347" cy="1157990"/>
      </dsp:txXfrm>
    </dsp:sp>
    <dsp:sp modelId="{F6F80144-8E6C-4542-9587-64AB48276C87}">
      <dsp:nvSpPr>
        <dsp:cNvPr id="0" name=""/>
        <dsp:cNvSpPr/>
      </dsp:nvSpPr>
      <dsp:spPr>
        <a:xfrm>
          <a:off x="2273455" y="4045002"/>
          <a:ext cx="2557637" cy="128328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Century Gothic" panose="020F0302020204030204"/>
            </a:rPr>
            <a:t>Lisa Stoothoff</a:t>
          </a:r>
          <a:endParaRPr lang="en-US" sz="3500" kern="1200" dirty="0"/>
        </a:p>
      </dsp:txBody>
      <dsp:txXfrm>
        <a:off x="2336100" y="4107647"/>
        <a:ext cx="2432347" cy="1157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710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9134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3216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479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2050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312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6304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5093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1689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1671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1/10/2024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754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1/10/2024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8811160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viantart.com/javaleaf/art/Coffee-Gif-690891725"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grationpolicy.org/programs/data-hub/charts/low-income-share-population-kansas-city-metro-are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eric.ed.gov/fulltext/EJ1366231.pdf"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groundreport.com/what-are-the-various-organisational-design-and-change-variables/"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files.eric.ed.gov/fulltext/EJ1366231.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ws.microsoft.com/source/features/ai/4-misconceptions-about-ai/" TargetMode="External"/><Relationship Id="rId2" Type="http://schemas.openxmlformats.org/officeDocument/2006/relationships/hyperlink" Target="https://news.microsoft.com/10-ai-terms/" TargetMode="External"/><Relationship Id="rId1" Type="http://schemas.openxmlformats.org/officeDocument/2006/relationships/slideLayout" Target="../slideLayouts/slideLayout2.xml"/><Relationship Id="rId4" Type="http://schemas.openxmlformats.org/officeDocument/2006/relationships/hyperlink" Target="https://www.microsoft.com/en-us/ai/principles-and-approa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18C3B467-088C-4F3D-A9A7-105C4E1E20CD}"/>
              </a:ext>
            </a:extLst>
          </p:cNvPr>
          <p:cNvSpPr>
            <a:spLocks noGrp="1"/>
          </p:cNvSpPr>
          <p:nvPr>
            <p:ph type="title"/>
          </p:nvPr>
        </p:nvSpPr>
        <p:spPr>
          <a:xfrm>
            <a:off x="1069847" y="758952"/>
            <a:ext cx="9055227" cy="3794760"/>
          </a:xfrm>
        </p:spPr>
        <p:txBody>
          <a:bodyPr vert="horz" lIns="91440" tIns="45720" rIns="91440" bIns="45720" rtlCol="0" anchor="b">
            <a:normAutofit/>
          </a:bodyPr>
          <a:lstStyle/>
          <a:p>
            <a:r>
              <a:rPr lang="en-US" sz="8800" spc="-100">
                <a:ln w="15875">
                  <a:solidFill>
                    <a:srgbClr val="FFFFFF"/>
                  </a:solidFill>
                </a:ln>
                <a:noFill/>
              </a:rPr>
              <a:t>Donnelly College  Workshop</a:t>
            </a:r>
          </a:p>
        </p:txBody>
      </p:sp>
      <p:sp>
        <p:nvSpPr>
          <p:cNvPr id="3" name="Subtitle 2">
            <a:extLst>
              <a:ext uri="{FF2B5EF4-FFF2-40B4-BE49-F238E27FC236}">
                <a16:creationId xmlns:a16="http://schemas.microsoft.com/office/drawing/2014/main" id="{C8722DDC-8EEE-4A06-8DFE-B44871EAA2CF}"/>
              </a:ext>
            </a:extLst>
          </p:cNvPr>
          <p:cNvSpPr>
            <a:spLocks noGrp="1"/>
          </p:cNvSpPr>
          <p:nvPr>
            <p:ph type="body" sz="half" idx="2"/>
          </p:nvPr>
        </p:nvSpPr>
        <p:spPr>
          <a:xfrm>
            <a:off x="1100015" y="4670246"/>
            <a:ext cx="7315200" cy="1419658"/>
          </a:xfrm>
        </p:spPr>
        <p:txBody>
          <a:bodyPr vert="horz" lIns="91440" tIns="45720" rIns="91440" bIns="45720" rtlCol="0" anchor="t">
            <a:normAutofit/>
          </a:bodyPr>
          <a:lstStyle/>
          <a:p>
            <a:pPr>
              <a:lnSpc>
                <a:spcPct val="90000"/>
              </a:lnSpc>
              <a:spcAft>
                <a:spcPts val="600"/>
              </a:spcAft>
            </a:pPr>
            <a:r>
              <a:rPr lang="en-US" sz="2800" dirty="0">
                <a:solidFill>
                  <a:schemeClr val="tx1"/>
                </a:solidFill>
              </a:rPr>
              <a:t>January 16, 2024</a:t>
            </a:r>
          </a:p>
          <a:p>
            <a:pPr>
              <a:lnSpc>
                <a:spcPct val="90000"/>
              </a:lnSpc>
              <a:spcAft>
                <a:spcPts val="600"/>
              </a:spcAft>
            </a:pPr>
            <a:r>
              <a:rPr lang="en-US" sz="2800" dirty="0">
                <a:solidFill>
                  <a:schemeClr val="tx1"/>
                </a:solidFill>
              </a:rPr>
              <a:t>Lisa Stoothoff, COO, Dean of the College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AE02-A0F0-382A-6B7D-77188216AC91}"/>
              </a:ext>
            </a:extLst>
          </p:cNvPr>
          <p:cNvSpPr>
            <a:spLocks noGrp="1"/>
          </p:cNvSpPr>
          <p:nvPr>
            <p:ph type="title"/>
          </p:nvPr>
        </p:nvSpPr>
        <p:spPr>
          <a:xfrm>
            <a:off x="252919" y="864108"/>
            <a:ext cx="2947482" cy="5120639"/>
          </a:xfrm>
        </p:spPr>
        <p:txBody>
          <a:bodyPr>
            <a:noAutofit/>
          </a:bodyPr>
          <a:lstStyle/>
          <a:p>
            <a:r>
              <a:rPr lang="en-US" sz="1400" dirty="0"/>
              <a:t>Generative AI Policy (portions adapted from Middle TN State University and University of Kansas) </a:t>
            </a:r>
            <a:br>
              <a:rPr lang="en-US" sz="1400" dirty="0"/>
            </a:br>
            <a:br>
              <a:rPr lang="en-US" sz="1400" dirty="0"/>
            </a:br>
            <a:r>
              <a:rPr lang="en-US" sz="1400" dirty="0"/>
              <a:t>The rapid development and widespread availability of AI raises ethical concerns for academic integrity. It is imperative that all work submitted should be your own. Use of generative AI, including but not limited to, Chat GPT, Google Bard, Midjourney, DALL-E, etc., is explicitly prohibited unless otherwise noted by the instructor. The information derived from these tools is based on previously published materials. Therefore, using these tools without proper citation constitutes plagiarism. Additionally, be aware that the information derived from these tools is often inaccurate or incomplete. Any assignment that is found to have been plagiarized or to have used unauthorized AI tools may be subject to disciplinary action as an academic integrity violation. The instructor maintains the right to investigate whether the submitted work is original.</a:t>
            </a:r>
          </a:p>
        </p:txBody>
      </p:sp>
      <p:sp>
        <p:nvSpPr>
          <p:cNvPr id="3" name="Content Placeholder 2">
            <a:extLst>
              <a:ext uri="{FF2B5EF4-FFF2-40B4-BE49-F238E27FC236}">
                <a16:creationId xmlns:a16="http://schemas.microsoft.com/office/drawing/2014/main" id="{BB28417D-1DFE-5626-8CAC-F86FEBFD40B2}"/>
              </a:ext>
            </a:extLst>
          </p:cNvPr>
          <p:cNvSpPr>
            <a:spLocks noGrp="1"/>
          </p:cNvSpPr>
          <p:nvPr>
            <p:ph idx="1"/>
          </p:nvPr>
        </p:nvSpPr>
        <p:spPr/>
        <p:txBody>
          <a:bodyPr>
            <a:normAutofit/>
          </a:bodyPr>
          <a:lstStyle/>
          <a:p>
            <a:pPr algn="l"/>
            <a:r>
              <a:rPr lang="en-US" b="1" i="0" dirty="0">
                <a:solidFill>
                  <a:srgbClr val="000000"/>
                </a:solidFill>
                <a:effectLst/>
                <a:latin typeface="Times New Roman" panose="02020603050405020304" pitchFamily="18" charset="0"/>
              </a:rPr>
              <a:t>III</a:t>
            </a:r>
            <a:r>
              <a:rPr lang="en-US" b="0" i="0" dirty="0">
                <a:solidFill>
                  <a:srgbClr val="000000"/>
                </a:solidFill>
                <a:effectLst/>
                <a:latin typeface="Times New Roman" panose="02020603050405020304" pitchFamily="18" charset="0"/>
              </a:rPr>
              <a:t>. AI in the Workforce Today</a:t>
            </a:r>
          </a:p>
          <a:p>
            <a:pPr algn="l"/>
            <a:r>
              <a:rPr lang="en-US" b="0" i="0" dirty="0">
                <a:solidFill>
                  <a:srgbClr val="000000"/>
                </a:solidFill>
                <a:effectLst/>
                <a:latin typeface="Times New Roman" panose="02020603050405020304" pitchFamily="18" charset="0"/>
              </a:rPr>
              <a:t> Impact of AI in the workforce</a:t>
            </a:r>
          </a:p>
          <a:p>
            <a:pPr algn="l"/>
            <a:r>
              <a:rPr lang="en-US" b="0" i="0" dirty="0">
                <a:solidFill>
                  <a:srgbClr val="000000"/>
                </a:solidFill>
                <a:effectLst/>
                <a:latin typeface="Times New Roman" panose="02020603050405020304" pitchFamily="18" charset="0"/>
              </a:rPr>
              <a:t>·Impact of AI in Healthcare</a:t>
            </a:r>
          </a:p>
          <a:p>
            <a:pPr algn="l"/>
            <a:r>
              <a:rPr lang="en-US" b="0" i="0" dirty="0">
                <a:solidFill>
                  <a:srgbClr val="000000"/>
                </a:solidFill>
                <a:effectLst/>
                <a:latin typeface="Times New Roman" panose="02020603050405020304" pitchFamily="18" charset="0"/>
              </a:rPr>
              <a:t>·Demonstration of AI Tools</a:t>
            </a:r>
          </a:p>
          <a:p>
            <a:pPr marL="0" indent="0" algn="l">
              <a:buNone/>
            </a:pP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Times New Roman" panose="02020603050405020304" pitchFamily="18" charset="0"/>
              </a:rPr>
              <a:t>IV. </a:t>
            </a:r>
            <a:r>
              <a:rPr lang="en-US" b="0" i="0" dirty="0">
                <a:solidFill>
                  <a:srgbClr val="000000"/>
                </a:solidFill>
                <a:effectLst/>
                <a:latin typeface="Times New Roman" panose="02020603050405020304" pitchFamily="18" charset="0"/>
              </a:rPr>
              <a:t>Staff and Faculty Shift to Department Groups</a:t>
            </a:r>
          </a:p>
          <a:p>
            <a:pPr algn="l"/>
            <a:r>
              <a:rPr lang="en-US" b="0" i="0" dirty="0">
                <a:solidFill>
                  <a:srgbClr val="000000"/>
                </a:solidFill>
                <a:effectLst/>
                <a:latin typeface="Times New Roman" panose="02020603050405020304" pitchFamily="18" charset="0"/>
              </a:rPr>
              <a:t>How should AI be integrated into the learning process considering how it is used in the workforce?</a:t>
            </a:r>
          </a:p>
          <a:p>
            <a:pPr algn="l"/>
            <a:r>
              <a:rPr lang="en-US" b="0" i="0" dirty="0">
                <a:solidFill>
                  <a:srgbClr val="000000"/>
                </a:solidFill>
                <a:effectLst/>
                <a:latin typeface="Times New Roman" panose="02020603050405020304" pitchFamily="18" charset="0"/>
              </a:rPr>
              <a:t>How can AI impact students for the positive and the negative?</a:t>
            </a:r>
          </a:p>
          <a:p>
            <a:pPr algn="l"/>
            <a:r>
              <a:rPr lang="en-US" b="0" i="0" dirty="0">
                <a:solidFill>
                  <a:srgbClr val="000000"/>
                </a:solidFill>
                <a:effectLst/>
                <a:latin typeface="Times New Roman" panose="02020603050405020304" pitchFamily="18" charset="0"/>
              </a:rPr>
              <a:t> What changes should be proposed to the Donnelly College policy on Generative AI?</a:t>
            </a:r>
          </a:p>
          <a:p>
            <a:endParaRPr lang="en-US" dirty="0"/>
          </a:p>
        </p:txBody>
      </p:sp>
    </p:spTree>
    <p:extLst>
      <p:ext uri="{BB962C8B-B14F-4D97-AF65-F5344CB8AC3E}">
        <p14:creationId xmlns:p14="http://schemas.microsoft.com/office/powerpoint/2010/main" val="384276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3F5B0B0-101C-4FCC-B2EC-78C6B53A1AF3}"/>
              </a:ext>
            </a:extLst>
          </p:cNvPr>
          <p:cNvSpPr>
            <a:spLocks noGrp="1"/>
          </p:cNvSpPr>
          <p:nvPr>
            <p:ph type="title"/>
          </p:nvPr>
        </p:nvSpPr>
        <p:spPr/>
        <p:txBody>
          <a:bodyPr anchor="ctr">
            <a:normAutofit/>
          </a:bodyPr>
          <a:lstStyle/>
          <a:p>
            <a:r>
              <a:rPr lang="en-US"/>
              <a:t>BREAK</a:t>
            </a:r>
            <a:br>
              <a:rPr lang="en-US"/>
            </a:br>
            <a:r>
              <a:rPr lang="en-US"/>
              <a:t>11:00-11:15 am</a:t>
            </a:r>
          </a:p>
        </p:txBody>
      </p:sp>
      <p:pic>
        <p:nvPicPr>
          <p:cNvPr id="10" name="Content Placeholder 9" descr="A cup of tea&#10;&#10;Description automatically generated with low confidence">
            <a:extLst>
              <a:ext uri="{FF2B5EF4-FFF2-40B4-BE49-F238E27FC236}">
                <a16:creationId xmlns:a16="http://schemas.microsoft.com/office/drawing/2014/main" id="{A459F76F-4C36-4F33-8881-D858D7CC6543}"/>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tretch/>
        </p:blipFill>
        <p:spPr>
          <a:xfrm>
            <a:off x="4965700" y="863600"/>
            <a:ext cx="5121275" cy="5121275"/>
          </a:xfrm>
          <a:noFill/>
        </p:spPr>
      </p:pic>
      <p:sp>
        <p:nvSpPr>
          <p:cNvPr id="11" name="TextBox 10">
            <a:extLst>
              <a:ext uri="{FF2B5EF4-FFF2-40B4-BE49-F238E27FC236}">
                <a16:creationId xmlns:a16="http://schemas.microsoft.com/office/drawing/2014/main" id="{965BCE85-7174-4B58-A587-C0DD293D0C18}"/>
              </a:ext>
            </a:extLst>
          </p:cNvPr>
          <p:cNvSpPr txBox="1"/>
          <p:nvPr/>
        </p:nvSpPr>
        <p:spPr>
          <a:xfrm>
            <a:off x="5481334" y="5752689"/>
            <a:ext cx="25394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eviantart.com/javaleaf/art/Coffee-Gif-69089172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50361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2496-48E9-45CC-B370-13542EFD2B0A}"/>
              </a:ext>
            </a:extLst>
          </p:cNvPr>
          <p:cNvSpPr>
            <a:spLocks noGrp="1"/>
          </p:cNvSpPr>
          <p:nvPr>
            <p:ph type="ctrTitle"/>
          </p:nvPr>
        </p:nvSpPr>
        <p:spPr>
          <a:xfrm>
            <a:off x="643467" y="1298448"/>
            <a:ext cx="3685070" cy="3255264"/>
          </a:xfrm>
        </p:spPr>
        <p:txBody>
          <a:bodyPr>
            <a:normAutofit/>
          </a:bodyPr>
          <a:lstStyle/>
          <a:p>
            <a:r>
              <a:rPr lang="en-US" sz="5500"/>
              <a:t>Department Updates</a:t>
            </a:r>
          </a:p>
        </p:txBody>
      </p:sp>
      <p:pic>
        <p:nvPicPr>
          <p:cNvPr id="4" name="Picture 3">
            <a:extLst>
              <a:ext uri="{FF2B5EF4-FFF2-40B4-BE49-F238E27FC236}">
                <a16:creationId xmlns:a16="http://schemas.microsoft.com/office/drawing/2014/main" id="{74B091D1-B052-0CA9-55FD-BA1026DB91E1}"/>
              </a:ext>
            </a:extLst>
          </p:cNvPr>
          <p:cNvPicPr>
            <a:picLocks noChangeAspect="1"/>
          </p:cNvPicPr>
          <p:nvPr/>
        </p:nvPicPr>
        <p:blipFill rotWithShape="1">
          <a:blip r:embed="rId2"/>
          <a:srcRect l="14572" r="25704" b="-1"/>
          <a:stretch/>
        </p:blipFill>
        <p:spPr>
          <a:xfrm>
            <a:off x="5120640" y="759599"/>
            <a:ext cx="6367271" cy="5330650"/>
          </a:xfrm>
          <a:prstGeom prst="rect">
            <a:avLst/>
          </a:prstGeom>
        </p:spPr>
      </p:pic>
    </p:spTree>
    <p:extLst>
      <p:ext uri="{BB962C8B-B14F-4D97-AF65-F5344CB8AC3E}">
        <p14:creationId xmlns:p14="http://schemas.microsoft.com/office/powerpoint/2010/main" val="217504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izza and toppics on table">
            <a:extLst>
              <a:ext uri="{FF2B5EF4-FFF2-40B4-BE49-F238E27FC236}">
                <a16:creationId xmlns:a16="http://schemas.microsoft.com/office/drawing/2014/main" id="{8E4A4F28-0126-4600-9F65-4928DAA41885}"/>
              </a:ext>
            </a:extLst>
          </p:cNvPr>
          <p:cNvPicPr>
            <a:picLocks noChangeAspect="1"/>
          </p:cNvPicPr>
          <p:nvPr/>
        </p:nvPicPr>
        <p:blipFill rotWithShape="1">
          <a:blip r:embed="rId2"/>
          <a:srcRect l="9091" t="7930" r="1" b="15443"/>
          <a:stretch/>
        </p:blipFill>
        <p:spPr>
          <a:xfrm>
            <a:off x="20" y="-1"/>
            <a:ext cx="12188932" cy="6858000"/>
          </a:xfrm>
          <a:prstGeom prst="rect">
            <a:avLst/>
          </a:prstGeom>
          <a:noFill/>
        </p:spPr>
      </p:pic>
      <p:sp>
        <p:nvSpPr>
          <p:cNvPr id="2" name="Title 1">
            <a:extLst>
              <a:ext uri="{FF2B5EF4-FFF2-40B4-BE49-F238E27FC236}">
                <a16:creationId xmlns:a16="http://schemas.microsoft.com/office/drawing/2014/main" id="{0103378F-672A-475E-8630-ABBEA2AE9313}"/>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400" spc="-100"/>
              <a:t>LUNCH</a:t>
            </a:r>
          </a:p>
        </p:txBody>
      </p:sp>
      <p:sp>
        <p:nvSpPr>
          <p:cNvPr id="14" name="Text Placeholder 3">
            <a:extLst>
              <a:ext uri="{FF2B5EF4-FFF2-40B4-BE49-F238E27FC236}">
                <a16:creationId xmlns:a16="http://schemas.microsoft.com/office/drawing/2014/main" id="{AAB65AAC-86FF-4840-84E7-0C4C41BE9E12}"/>
              </a:ext>
            </a:extLst>
          </p:cNvPr>
          <p:cNvSpPr>
            <a:spLocks noGrp="1"/>
          </p:cNvSpPr>
          <p:nvPr>
            <p:ph type="body" sz="half" idx="2"/>
          </p:nvPr>
        </p:nvSpPr>
        <p:spPr>
          <a:xfrm>
            <a:off x="643467" y="4670246"/>
            <a:ext cx="3685069" cy="914400"/>
          </a:xfrm>
        </p:spPr>
        <p:txBody>
          <a:bodyPr vert="horz" lIns="91440" tIns="45720" rIns="91440" bIns="45720" rtlCol="0" anchor="t">
            <a:normAutofit/>
          </a:bodyPr>
          <a:lstStyle/>
          <a:p>
            <a:pPr>
              <a:lnSpc>
                <a:spcPct val="90000"/>
              </a:lnSpc>
            </a:pPr>
            <a:r>
              <a:rPr lang="en-US" sz="2200">
                <a:solidFill>
                  <a:schemeClr val="accent1">
                    <a:lumMod val="20000"/>
                    <a:lumOff val="80000"/>
                  </a:schemeClr>
                </a:solidFill>
              </a:rPr>
              <a:t>12pm-1pm</a:t>
            </a:r>
          </a:p>
        </p:txBody>
      </p:sp>
    </p:spTree>
    <p:extLst>
      <p:ext uri="{BB962C8B-B14F-4D97-AF65-F5344CB8AC3E}">
        <p14:creationId xmlns:p14="http://schemas.microsoft.com/office/powerpoint/2010/main" val="13991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3216-CA22-4D54-B3A1-AECC2940FF14}"/>
              </a:ext>
            </a:extLst>
          </p:cNvPr>
          <p:cNvSpPr>
            <a:spLocks noGrp="1"/>
          </p:cNvSpPr>
          <p:nvPr>
            <p:ph type="title"/>
          </p:nvPr>
        </p:nvSpPr>
        <p:spPr>
          <a:xfrm>
            <a:off x="514350" y="864108"/>
            <a:ext cx="6367940" cy="5120639"/>
          </a:xfrm>
        </p:spPr>
        <p:txBody>
          <a:bodyPr>
            <a:normAutofit/>
          </a:bodyPr>
          <a:lstStyle/>
          <a:p>
            <a:r>
              <a:rPr lang="en-US" dirty="0">
                <a:ln w="15875">
                  <a:solidFill>
                    <a:srgbClr val="FFFFFF"/>
                  </a:solidFill>
                </a:ln>
                <a:noFill/>
              </a:rPr>
              <a:t>Poverty Simulation</a:t>
            </a:r>
            <a:br>
              <a:rPr lang="en-US" sz="3200" dirty="0">
                <a:ln w="15875">
                  <a:solidFill>
                    <a:srgbClr val="FFFFFF"/>
                  </a:solidFill>
                </a:ln>
                <a:noFill/>
              </a:rPr>
            </a:br>
            <a:r>
              <a:rPr lang="en-US" sz="1600" b="0" i="0" dirty="0">
                <a:solidFill>
                  <a:schemeClr val="tx1"/>
                </a:solidFill>
                <a:effectLst/>
                <a:latin typeface="Times New Roman" panose="02020603050405020304" pitchFamily="18" charset="0"/>
              </a:rPr>
              <a:t>Megan Kelly, DNP, APRN, PMHNP-BC</a:t>
            </a:r>
            <a:br>
              <a:rPr lang="en-US" sz="1600" b="0" i="0" dirty="0">
                <a:solidFill>
                  <a:schemeClr val="tx1"/>
                </a:solidFill>
                <a:effectLst/>
                <a:latin typeface="Times New Roman" panose="02020603050405020304" pitchFamily="18" charset="0"/>
              </a:rPr>
            </a:br>
            <a:r>
              <a:rPr lang="en-US" sz="3200" dirty="0">
                <a:ln w="15875">
                  <a:solidFill>
                    <a:srgbClr val="FFFFFF"/>
                  </a:solidFill>
                </a:ln>
                <a:noFill/>
              </a:rPr>
              <a:t>1pm-3pm</a:t>
            </a:r>
          </a:p>
        </p:txBody>
      </p:sp>
      <p:graphicFrame>
        <p:nvGraphicFramePr>
          <p:cNvPr id="5" name="Content Placeholder 2">
            <a:extLst>
              <a:ext uri="{FF2B5EF4-FFF2-40B4-BE49-F238E27FC236}">
                <a16:creationId xmlns:a16="http://schemas.microsoft.com/office/drawing/2014/main" id="{9D49C967-BD2C-47C1-9A90-69FF871F94C9}"/>
              </a:ext>
            </a:extLst>
          </p:cNvPr>
          <p:cNvGraphicFramePr>
            <a:graphicFrameLocks noGrp="1"/>
          </p:cNvGraphicFramePr>
          <p:nvPr>
            <p:ph idx="1"/>
            <p:extLst>
              <p:ext uri="{D42A27DB-BD31-4B8C-83A1-F6EECF244321}">
                <p14:modId xmlns:p14="http://schemas.microsoft.com/office/powerpoint/2010/main" val="1627212314"/>
              </p:ext>
            </p:extLst>
          </p:nvPr>
        </p:nvGraphicFramePr>
        <p:xfrm>
          <a:off x="7530207" y="864108"/>
          <a:ext cx="3947418"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group of people posing for a photo in front of a large white building&#10;&#10;Description automatically generated">
            <a:extLst>
              <a:ext uri="{FF2B5EF4-FFF2-40B4-BE49-F238E27FC236}">
                <a16:creationId xmlns:a16="http://schemas.microsoft.com/office/drawing/2014/main" id="{071237D4-2EAB-53AA-2979-35F06E25A759}"/>
              </a:ext>
            </a:extLst>
          </p:cNvPr>
          <p:cNvPicPr>
            <a:picLocks noChangeAspect="1"/>
          </p:cNvPicPr>
          <p:nvPr/>
        </p:nvPicPr>
        <p:blipFill>
          <a:blip r:embed="rId7"/>
          <a:stretch>
            <a:fillRect/>
          </a:stretch>
        </p:blipFill>
        <p:spPr>
          <a:xfrm>
            <a:off x="5417124" y="1437529"/>
            <a:ext cx="3880915" cy="4113526"/>
          </a:xfrm>
          <a:prstGeom prst="rect">
            <a:avLst/>
          </a:prstGeom>
        </p:spPr>
      </p:pic>
    </p:spTree>
    <p:extLst>
      <p:ext uri="{BB962C8B-B14F-4D97-AF65-F5344CB8AC3E}">
        <p14:creationId xmlns:p14="http://schemas.microsoft.com/office/powerpoint/2010/main" val="16889527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64E2-0300-6C22-0DA9-7DC5BE2E5057}"/>
              </a:ext>
            </a:extLst>
          </p:cNvPr>
          <p:cNvSpPr>
            <a:spLocks noGrp="1"/>
          </p:cNvSpPr>
          <p:nvPr>
            <p:ph type="title"/>
          </p:nvPr>
        </p:nvSpPr>
        <p:spPr/>
        <p:txBody>
          <a:bodyPr>
            <a:normAutofit fontScale="90000"/>
          </a:bodyPr>
          <a:lstStyle/>
          <a:p>
            <a:r>
              <a:rPr lang="en-US" sz="1400" b="0" i="0" dirty="0">
                <a:solidFill>
                  <a:srgbClr val="333333"/>
                </a:solidFill>
                <a:effectLst/>
                <a:latin typeface="Lato" panose="020F0502020204030203" pitchFamily="34" charset="0"/>
              </a:rPr>
              <a:t>This map shows what share of a zip code’s residents are low income for the three counties in the Kansas City metropolitan area that have </a:t>
            </a:r>
            <a:r>
              <a:rPr lang="en-US" sz="1400" b="1" i="0" dirty="0">
                <a:solidFill>
                  <a:srgbClr val="333333"/>
                </a:solidFill>
                <a:effectLst/>
                <a:latin typeface="Lato" panose="020F0502020204030203" pitchFamily="34" charset="0"/>
              </a:rPr>
              <a:t>the largest overall immigrant populations: </a:t>
            </a:r>
            <a:r>
              <a:rPr lang="en-US" sz="1400" b="0" i="0" dirty="0">
                <a:solidFill>
                  <a:srgbClr val="333333"/>
                </a:solidFill>
                <a:effectLst/>
                <a:latin typeface="Lato" panose="020F0502020204030203" pitchFamily="34" charset="0"/>
              </a:rPr>
              <a:t>Johnson County, Kansas; Wyandotte County, Kansas; and Jackson County, Missouri.</a:t>
            </a:r>
            <a:br>
              <a:rPr lang="en-US" sz="1400" b="0" i="0" dirty="0">
                <a:solidFill>
                  <a:srgbClr val="333333"/>
                </a:solidFill>
                <a:effectLst/>
                <a:latin typeface="Lato" panose="020F0502020204030203" pitchFamily="34" charset="0"/>
              </a:rPr>
            </a:br>
            <a:br>
              <a:rPr lang="en-US" sz="1400" b="0" i="0" dirty="0">
                <a:solidFill>
                  <a:srgbClr val="333333"/>
                </a:solidFill>
                <a:effectLst/>
                <a:latin typeface="Lato" panose="020F0502020204030203" pitchFamily="34" charset="0"/>
              </a:rPr>
            </a:br>
            <a:r>
              <a:rPr lang="en-US" sz="1400" b="1" i="0" dirty="0">
                <a:solidFill>
                  <a:srgbClr val="333333"/>
                </a:solidFill>
                <a:effectLst/>
                <a:latin typeface="Lato" panose="020F0502020204030203" pitchFamily="34" charset="0"/>
              </a:rPr>
              <a:t>66102</a:t>
            </a:r>
            <a:br>
              <a:rPr lang="en-US" sz="1400" b="0" i="0" dirty="0">
                <a:solidFill>
                  <a:srgbClr val="333333"/>
                </a:solidFill>
                <a:effectLst/>
                <a:latin typeface="Lato" panose="020F0502020204030203" pitchFamily="34" charset="0"/>
              </a:rPr>
            </a:br>
            <a:r>
              <a:rPr lang="en-US" sz="1400" b="0" i="0" dirty="0">
                <a:solidFill>
                  <a:srgbClr val="333333"/>
                </a:solidFill>
                <a:effectLst/>
                <a:latin typeface="Lato" panose="020F0502020204030203" pitchFamily="34" charset="0"/>
              </a:rPr>
              <a:t>Low-income share of the population:44%</a:t>
            </a:r>
            <a:br>
              <a:rPr lang="en-US" sz="1400" b="0" i="0" dirty="0">
                <a:solidFill>
                  <a:srgbClr val="333333"/>
                </a:solidFill>
                <a:effectLst/>
                <a:latin typeface="Lato" panose="020F0502020204030203" pitchFamily="34" charset="0"/>
              </a:rPr>
            </a:br>
            <a:br>
              <a:rPr lang="en-US" sz="1400" b="0" i="0" dirty="0">
                <a:solidFill>
                  <a:srgbClr val="333333"/>
                </a:solidFill>
                <a:effectLst/>
                <a:latin typeface="Lato" panose="020F0502020204030203" pitchFamily="34" charset="0"/>
              </a:rPr>
            </a:br>
            <a:r>
              <a:rPr lang="en-US" sz="1400" b="1" i="0" dirty="0">
                <a:solidFill>
                  <a:srgbClr val="333333"/>
                </a:solidFill>
                <a:effectLst/>
                <a:latin typeface="Lato" panose="020F0502020204030203" pitchFamily="34" charset="0"/>
              </a:rPr>
              <a:t>66101</a:t>
            </a:r>
            <a:br>
              <a:rPr lang="en-US" sz="1400" b="1"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r>
              <a:rPr lang="en-US" sz="1300" b="0" i="0" dirty="0">
                <a:solidFill>
                  <a:srgbClr val="333333"/>
                </a:solidFill>
                <a:effectLst/>
                <a:latin typeface="Lato" panose="020F0502020204030203" pitchFamily="34" charset="0"/>
              </a:rPr>
              <a:t>Low-income share of the population: 56%%</a:t>
            </a:r>
            <a:br>
              <a:rPr lang="en-US" sz="1300" b="0" i="0" dirty="0">
                <a:solidFill>
                  <a:srgbClr val="333333"/>
                </a:solidFill>
                <a:effectLst/>
                <a:latin typeface="Lato" panose="020F0502020204030203" pitchFamily="34" charset="0"/>
              </a:rPr>
            </a:br>
            <a:br>
              <a:rPr lang="en-US" sz="13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br>
              <a:rPr lang="en-US" sz="1000" b="0" i="0" dirty="0">
                <a:solidFill>
                  <a:srgbClr val="333333"/>
                </a:solidFill>
                <a:effectLst/>
                <a:latin typeface="Lato" panose="020F0502020204030203" pitchFamily="34" charset="0"/>
              </a:rPr>
            </a:br>
            <a:r>
              <a:rPr lang="en-US" sz="1600" dirty="0">
                <a:solidFill>
                  <a:schemeClr val="tx1"/>
                </a:solidFill>
                <a:hlinkClick r:id="rId2">
                  <a:extLst>
                    <a:ext uri="{A12FA001-AC4F-418D-AE19-62706E023703}">
                      <ahyp:hlinkClr xmlns:ahyp="http://schemas.microsoft.com/office/drawing/2018/hyperlinkcolor" val="tx"/>
                    </a:ext>
                  </a:extLst>
                </a:hlinkClick>
              </a:rPr>
              <a:t>low-income-share-population-</a:t>
            </a:r>
            <a:r>
              <a:rPr lang="en-US" sz="1600" dirty="0" err="1">
                <a:solidFill>
                  <a:schemeClr val="tx1"/>
                </a:solidFill>
                <a:hlinkClick r:id="rId2">
                  <a:extLst>
                    <a:ext uri="{A12FA001-AC4F-418D-AE19-62706E023703}">
                      <ahyp:hlinkClr xmlns:ahyp="http://schemas.microsoft.com/office/drawing/2018/hyperlinkcolor" val="tx"/>
                    </a:ext>
                  </a:extLst>
                </a:hlinkClick>
              </a:rPr>
              <a:t>kansas</a:t>
            </a:r>
            <a:r>
              <a:rPr lang="en-US" sz="1600" dirty="0">
                <a:solidFill>
                  <a:schemeClr val="tx1"/>
                </a:solidFill>
                <a:hlinkClick r:id="rId2">
                  <a:extLst>
                    <a:ext uri="{A12FA001-AC4F-418D-AE19-62706E023703}">
                      <ahyp:hlinkClr xmlns:ahyp="http://schemas.microsoft.com/office/drawing/2018/hyperlinkcolor" val="tx"/>
                    </a:ext>
                  </a:extLst>
                </a:hlinkClick>
              </a:rPr>
              <a:t>-city-metro-area</a:t>
            </a:r>
            <a:endParaRPr lang="en-US" sz="1600" dirty="0">
              <a:solidFill>
                <a:schemeClr val="tx1"/>
              </a:solidFill>
            </a:endParaRPr>
          </a:p>
        </p:txBody>
      </p:sp>
      <p:pic>
        <p:nvPicPr>
          <p:cNvPr id="5" name="Content Placeholder 4">
            <a:extLst>
              <a:ext uri="{FF2B5EF4-FFF2-40B4-BE49-F238E27FC236}">
                <a16:creationId xmlns:a16="http://schemas.microsoft.com/office/drawing/2014/main" id="{0E0593D0-49CC-B3B8-BD64-9796A33C9361}"/>
              </a:ext>
            </a:extLst>
          </p:cNvPr>
          <p:cNvPicPr>
            <a:picLocks noGrp="1" noChangeAspect="1"/>
          </p:cNvPicPr>
          <p:nvPr>
            <p:ph idx="1"/>
          </p:nvPr>
        </p:nvPicPr>
        <p:blipFill>
          <a:blip r:embed="rId3"/>
          <a:stretch>
            <a:fillRect/>
          </a:stretch>
        </p:blipFill>
        <p:spPr>
          <a:xfrm>
            <a:off x="4411663" y="1281112"/>
            <a:ext cx="6229350" cy="4286250"/>
          </a:xfrm>
        </p:spPr>
      </p:pic>
      <p:sp>
        <p:nvSpPr>
          <p:cNvPr id="6" name="TextBox 5">
            <a:extLst>
              <a:ext uri="{FF2B5EF4-FFF2-40B4-BE49-F238E27FC236}">
                <a16:creationId xmlns:a16="http://schemas.microsoft.com/office/drawing/2014/main" id="{43C5CA34-58D6-7589-016B-1408A3FD8B66}"/>
              </a:ext>
            </a:extLst>
          </p:cNvPr>
          <p:cNvSpPr txBox="1"/>
          <p:nvPr/>
        </p:nvSpPr>
        <p:spPr>
          <a:xfrm>
            <a:off x="4411663" y="692727"/>
            <a:ext cx="5859173" cy="369332"/>
          </a:xfrm>
          <a:prstGeom prst="rect">
            <a:avLst/>
          </a:prstGeom>
          <a:noFill/>
        </p:spPr>
        <p:txBody>
          <a:bodyPr wrap="square" rtlCol="0">
            <a:spAutoFit/>
          </a:bodyPr>
          <a:lstStyle/>
          <a:p>
            <a:r>
              <a:rPr lang="en-US"/>
              <a:t>JANUARY is National Poverty Awareness in America Month</a:t>
            </a:r>
            <a:endParaRPr lang="en-US" dirty="0"/>
          </a:p>
        </p:txBody>
      </p:sp>
    </p:spTree>
    <p:extLst>
      <p:ext uri="{BB962C8B-B14F-4D97-AF65-F5344CB8AC3E}">
        <p14:creationId xmlns:p14="http://schemas.microsoft.com/office/powerpoint/2010/main" val="120497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F9512-E6DC-47B9-B0FC-95E7394D8ADE}"/>
              </a:ext>
            </a:extLst>
          </p:cNvPr>
          <p:cNvSpPr>
            <a:spLocks noGrp="1"/>
          </p:cNvSpPr>
          <p:nvPr>
            <p:ph type="title"/>
          </p:nvPr>
        </p:nvSpPr>
        <p:spPr>
          <a:xfrm>
            <a:off x="514350" y="864108"/>
            <a:ext cx="6367940" cy="5120639"/>
          </a:xfrm>
        </p:spPr>
        <p:txBody>
          <a:bodyPr vert="horz" lIns="91440" tIns="45720" rIns="91440" bIns="45720" rtlCol="0" anchor="ctr">
            <a:normAutofit/>
          </a:bodyPr>
          <a:lstStyle/>
          <a:p>
            <a:r>
              <a:rPr lang="en-US" sz="7200" i="1" dirty="0">
                <a:ln w="15875">
                  <a:solidFill>
                    <a:srgbClr val="FFFFFF"/>
                  </a:solidFill>
                </a:ln>
                <a:noFill/>
              </a:rPr>
              <a:t>Building on Foundations</a:t>
            </a:r>
          </a:p>
        </p:txBody>
      </p:sp>
      <p:pic>
        <p:nvPicPr>
          <p:cNvPr id="5" name="Picture 5" descr="White puzzle with one red piece">
            <a:extLst>
              <a:ext uri="{FF2B5EF4-FFF2-40B4-BE49-F238E27FC236}">
                <a16:creationId xmlns:a16="http://schemas.microsoft.com/office/drawing/2014/main" id="{7CE68016-480C-481F-93B6-C30944794E6D}"/>
              </a:ext>
            </a:extLst>
          </p:cNvPr>
          <p:cNvPicPr>
            <a:picLocks noGrp="1" noChangeAspect="1"/>
          </p:cNvPicPr>
          <p:nvPr>
            <p:ph sz="half" idx="1"/>
          </p:nvPr>
        </p:nvPicPr>
        <p:blipFill rotWithShape="1">
          <a:blip r:embed="rId2">
            <a:alphaModFix amt="25000"/>
          </a:blip>
          <a:stretch/>
        </p:blipFill>
        <p:spPr>
          <a:xfrm>
            <a:off x="3867150" y="2451646"/>
            <a:ext cx="3475038" cy="1954708"/>
          </a:xfrm>
          <a:prstGeom prst="rect">
            <a:avLst/>
          </a:prstGeom>
          <a:noFill/>
        </p:spPr>
      </p:pic>
      <p:sp>
        <p:nvSpPr>
          <p:cNvPr id="4" name="Text Placeholder 3">
            <a:extLst>
              <a:ext uri="{FF2B5EF4-FFF2-40B4-BE49-F238E27FC236}">
                <a16:creationId xmlns:a16="http://schemas.microsoft.com/office/drawing/2014/main" id="{D14B851A-3F5A-45AE-BC9D-3E61587287FC}"/>
              </a:ext>
            </a:extLst>
          </p:cNvPr>
          <p:cNvSpPr>
            <a:spLocks noGrp="1"/>
          </p:cNvSpPr>
          <p:nvPr>
            <p:ph sz="half" idx="2"/>
          </p:nvPr>
        </p:nvSpPr>
        <p:spPr>
          <a:xfrm>
            <a:off x="7530207" y="864108"/>
            <a:ext cx="3947418" cy="5120640"/>
          </a:xfrm>
        </p:spPr>
        <p:txBody>
          <a:bodyPr vert="horz" lIns="91440" tIns="45720" rIns="91440" bIns="45720" rtlCol="0" anchor="ctr">
            <a:normAutofit/>
          </a:bodyPr>
          <a:lstStyle/>
          <a:p>
            <a:r>
              <a:rPr lang="en-US" sz="2000" dirty="0">
                <a:solidFill>
                  <a:schemeClr val="tx1"/>
                </a:solidFill>
                <a:hlinkClick r:id="rId3">
                  <a:extLst>
                    <a:ext uri="{A12FA001-AC4F-418D-AE19-62706E023703}">
                      <ahyp:hlinkClr xmlns:ahyp="http://schemas.microsoft.com/office/drawing/2018/hyperlinkcolor" val="tx"/>
                    </a:ext>
                  </a:extLst>
                </a:hlinkClick>
              </a:rPr>
              <a:t>A FORMATIVE TOOL AND APPROACH TO ASSESSING STRATEGIC PLANS IN HIGHER EDUCATION </a:t>
            </a:r>
            <a:endParaRPr lang="en-US" sz="2000" dirty="0">
              <a:solidFill>
                <a:schemeClr val="tx1"/>
              </a:solidFill>
            </a:endParaRPr>
          </a:p>
          <a:p>
            <a:r>
              <a:rPr lang="en-US" b="1" dirty="0">
                <a:solidFill>
                  <a:schemeClr val="tx1"/>
                </a:solidFill>
              </a:rPr>
              <a:t>3pm-4pm</a:t>
            </a:r>
          </a:p>
        </p:txBody>
      </p:sp>
    </p:spTree>
    <p:extLst>
      <p:ext uri="{BB962C8B-B14F-4D97-AF65-F5344CB8AC3E}">
        <p14:creationId xmlns:p14="http://schemas.microsoft.com/office/powerpoint/2010/main" val="243513356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F43B31-9013-80A4-B0BE-9B2F7CFEB380}"/>
              </a:ext>
            </a:extLst>
          </p:cNvPr>
          <p:cNvSpPr>
            <a:spLocks/>
          </p:cNvSpPr>
          <p:nvPr/>
        </p:nvSpPr>
        <p:spPr>
          <a:xfrm>
            <a:off x="7818120" y="868680"/>
            <a:ext cx="3474720" cy="5120640"/>
          </a:xfrm>
          <a:prstGeom prst="rect">
            <a:avLst/>
          </a:prstGeom>
        </p:spPr>
        <p:txBody>
          <a:bodyPr/>
          <a:lstStyle/>
          <a:p>
            <a:endParaRPr lang="en-US"/>
          </a:p>
        </p:txBody>
      </p:sp>
      <p:sp>
        <p:nvSpPr>
          <p:cNvPr id="3" name="Content Placeholder 2">
            <a:extLst>
              <a:ext uri="{FF2B5EF4-FFF2-40B4-BE49-F238E27FC236}">
                <a16:creationId xmlns:a16="http://schemas.microsoft.com/office/drawing/2014/main" id="{29180504-92C4-430A-9407-C83C1D4DD71A}"/>
              </a:ext>
            </a:extLst>
          </p:cNvPr>
          <p:cNvSpPr>
            <a:spLocks/>
          </p:cNvSpPr>
          <p:nvPr/>
        </p:nvSpPr>
        <p:spPr>
          <a:xfrm>
            <a:off x="6172239" y="643467"/>
            <a:ext cx="3780366" cy="5571066"/>
          </a:xfrm>
          <a:prstGeom prst="rect">
            <a:avLst/>
          </a:prstGeom>
        </p:spPr>
        <p:txBody>
          <a:bodyPr/>
          <a:lstStyle/>
          <a:p>
            <a:pPr defTabSz="987552">
              <a:spcAft>
                <a:spcPts val="600"/>
              </a:spcAft>
            </a:pPr>
            <a:r>
              <a:rPr lang="en-US" sz="1944" b="1" kern="1200" dirty="0">
                <a:solidFill>
                  <a:schemeClr val="tx1"/>
                </a:solidFill>
                <a:latin typeface="+mn-lt"/>
                <a:ea typeface="+mn-ea"/>
                <a:cs typeface="+mn-cs"/>
              </a:rPr>
              <a:t>Step 1</a:t>
            </a:r>
          </a:p>
          <a:p>
            <a:pPr defTabSz="987552">
              <a:spcAft>
                <a:spcPts val="600"/>
              </a:spcAft>
            </a:pPr>
            <a:r>
              <a:rPr lang="en-US" sz="1944" kern="1200" dirty="0">
                <a:solidFill>
                  <a:schemeClr val="tx1"/>
                </a:solidFill>
                <a:latin typeface="+mn-lt"/>
                <a:ea typeface="+mn-ea"/>
                <a:cs typeface="+mn-cs"/>
              </a:rPr>
              <a:t>Start with Mission, Vision, and  Values: Catholic Identity</a:t>
            </a:r>
            <a:endParaRPr lang="en-US" sz="1944" b="1" kern="1200" dirty="0">
              <a:solidFill>
                <a:schemeClr val="tx1"/>
              </a:solidFill>
              <a:latin typeface="+mn-lt"/>
              <a:ea typeface="+mn-ea"/>
              <a:cs typeface="+mn-cs"/>
            </a:endParaRPr>
          </a:p>
          <a:p>
            <a:pPr defTabSz="987552">
              <a:spcAft>
                <a:spcPts val="600"/>
              </a:spcAft>
            </a:pPr>
            <a:r>
              <a:rPr lang="en-US" sz="1944" b="1" kern="1200" dirty="0">
                <a:solidFill>
                  <a:schemeClr val="tx1"/>
                </a:solidFill>
                <a:latin typeface="+mn-lt"/>
                <a:ea typeface="+mn-ea"/>
                <a:cs typeface="+mn-cs"/>
              </a:rPr>
              <a:t>STEP 2</a:t>
            </a:r>
          </a:p>
          <a:p>
            <a:pPr defTabSz="987552">
              <a:spcAft>
                <a:spcPts val="600"/>
              </a:spcAft>
            </a:pPr>
            <a:r>
              <a:rPr lang="en-US" sz="1944" kern="1200" dirty="0">
                <a:solidFill>
                  <a:schemeClr val="tx1"/>
                </a:solidFill>
                <a:latin typeface="+mn-lt"/>
                <a:ea typeface="+mn-ea"/>
                <a:cs typeface="+mn-cs"/>
              </a:rPr>
              <a:t>PRIORITIZE OBJECTIVES:</a:t>
            </a:r>
          </a:p>
          <a:p>
            <a:pPr defTabSz="987552">
              <a:spcAft>
                <a:spcPts val="600"/>
              </a:spcAft>
            </a:pPr>
            <a:r>
              <a:rPr lang="en-US" sz="1944" kern="1200" dirty="0">
                <a:solidFill>
                  <a:schemeClr val="tx1"/>
                </a:solidFill>
                <a:latin typeface="+mn-lt"/>
                <a:ea typeface="+mn-ea"/>
                <a:cs typeface="+mn-cs"/>
              </a:rPr>
              <a:t>Grow Enrollment</a:t>
            </a:r>
          </a:p>
          <a:p>
            <a:pPr defTabSz="987552">
              <a:spcAft>
                <a:spcPts val="600"/>
              </a:spcAft>
            </a:pPr>
            <a:r>
              <a:rPr lang="en-US" sz="1944" kern="1200" dirty="0">
                <a:solidFill>
                  <a:schemeClr val="tx1"/>
                </a:solidFill>
                <a:latin typeface="+mn-lt"/>
                <a:ea typeface="+mn-ea"/>
                <a:cs typeface="+mn-cs"/>
              </a:rPr>
              <a:t>Grow Endowment</a:t>
            </a:r>
          </a:p>
          <a:p>
            <a:pPr defTabSz="987552">
              <a:spcAft>
                <a:spcPts val="600"/>
              </a:spcAft>
            </a:pPr>
            <a:r>
              <a:rPr lang="en-US" sz="1944" kern="1200" dirty="0">
                <a:solidFill>
                  <a:schemeClr val="tx1"/>
                </a:solidFill>
                <a:latin typeface="+mn-lt"/>
                <a:ea typeface="+mn-ea"/>
                <a:cs typeface="+mn-cs"/>
              </a:rPr>
              <a:t>Increase Organizational Effectiveness</a:t>
            </a:r>
          </a:p>
          <a:p>
            <a:pPr defTabSz="987552">
              <a:spcAft>
                <a:spcPts val="600"/>
              </a:spcAft>
            </a:pPr>
            <a:r>
              <a:rPr lang="en-US" sz="1800" b="1" kern="1200" dirty="0">
                <a:solidFill>
                  <a:schemeClr val="tx1"/>
                </a:solidFill>
                <a:latin typeface="+mn-lt"/>
                <a:ea typeface="+mn-ea"/>
                <a:cs typeface="+mn-cs"/>
              </a:rPr>
              <a:t>STEP 3</a:t>
            </a:r>
          </a:p>
          <a:p>
            <a:pPr defTabSz="987552">
              <a:spcAft>
                <a:spcPts val="600"/>
              </a:spcAft>
            </a:pPr>
            <a:r>
              <a:rPr lang="en-US" b="1" dirty="0"/>
              <a:t>Use the </a:t>
            </a:r>
            <a:r>
              <a:rPr lang="en-US" b="1" i="1" dirty="0"/>
              <a:t>Formative Assessment Rubric </a:t>
            </a:r>
            <a:r>
              <a:rPr lang="en-US" b="1" dirty="0"/>
              <a:t>to assess Donnelly College’s Strategic Plan</a:t>
            </a:r>
            <a:endParaRPr lang="en-US" sz="1800" b="1" kern="1200" dirty="0">
              <a:solidFill>
                <a:schemeClr val="tx1"/>
              </a:solidFill>
              <a:latin typeface="+mn-lt"/>
              <a:ea typeface="+mn-ea"/>
              <a:cs typeface="+mn-cs"/>
            </a:endParaRPr>
          </a:p>
          <a:p>
            <a:pPr defTabSz="987552">
              <a:spcAft>
                <a:spcPts val="600"/>
              </a:spcAft>
            </a:pPr>
            <a:endParaRPr lang="en-US" dirty="0"/>
          </a:p>
        </p:txBody>
      </p:sp>
      <p:pic>
        <p:nvPicPr>
          <p:cNvPr id="5" name="Picture 5" descr="A picture containing wire, lamp&#10;&#10;Description automatically generated">
            <a:extLst>
              <a:ext uri="{FF2B5EF4-FFF2-40B4-BE49-F238E27FC236}">
                <a16:creationId xmlns:a16="http://schemas.microsoft.com/office/drawing/2014/main" id="{003B0D15-B112-4FA0-BD2B-09DCA721A7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3862" y="1923019"/>
            <a:ext cx="2984499" cy="1755036"/>
          </a:xfrm>
          <a:prstGeom prst="rect">
            <a:avLst/>
          </a:prstGeom>
        </p:spPr>
      </p:pic>
    </p:spTree>
    <p:extLst>
      <p:ext uri="{BB962C8B-B14F-4D97-AF65-F5344CB8AC3E}">
        <p14:creationId xmlns:p14="http://schemas.microsoft.com/office/powerpoint/2010/main" val="18204316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6C2E-BCF9-DAE3-A594-C08BD17C2344}"/>
              </a:ext>
            </a:extLst>
          </p:cNvPr>
          <p:cNvSpPr>
            <a:spLocks noGrp="1"/>
          </p:cNvSpPr>
          <p:nvPr>
            <p:ph type="title"/>
          </p:nvPr>
        </p:nvSpPr>
        <p:spPr/>
        <p:txBody>
          <a:bodyPr/>
          <a:lstStyle/>
          <a:p>
            <a:r>
              <a:rPr lang="en-US" dirty="0"/>
              <a:t>Does our Strategic Plan take us from Point A to Point B?</a:t>
            </a:r>
            <a:br>
              <a:rPr lang="en-US" dirty="0"/>
            </a:br>
            <a:br>
              <a:rPr lang="en-US" dirty="0"/>
            </a:br>
            <a:r>
              <a:rPr lang="en-US" sz="2000" dirty="0">
                <a:solidFill>
                  <a:schemeClr val="tx1"/>
                </a:solidFill>
                <a:hlinkClick r:id="rId2">
                  <a:extLst>
                    <a:ext uri="{A12FA001-AC4F-418D-AE19-62706E023703}">
                      <ahyp:hlinkClr xmlns:ahyp="http://schemas.microsoft.com/office/drawing/2018/hyperlinkcolor" val="tx"/>
                    </a:ext>
                  </a:extLst>
                </a:hlinkClick>
              </a:rPr>
              <a:t>A FORMATIVE TOOL AND APPROACH TO ASSESSING STRATEGIC PLANS IN HIGHER EDUCATION</a:t>
            </a:r>
            <a:endParaRPr lang="en-US" sz="2000" dirty="0">
              <a:solidFill>
                <a:schemeClr val="tx1"/>
              </a:solidFill>
            </a:endParaRPr>
          </a:p>
        </p:txBody>
      </p:sp>
      <p:sp>
        <p:nvSpPr>
          <p:cNvPr id="3" name="Content Placeholder 2">
            <a:extLst>
              <a:ext uri="{FF2B5EF4-FFF2-40B4-BE49-F238E27FC236}">
                <a16:creationId xmlns:a16="http://schemas.microsoft.com/office/drawing/2014/main" id="{35C4DDFE-DD9A-7A47-6796-528C8092BE72}"/>
              </a:ext>
            </a:extLst>
          </p:cNvPr>
          <p:cNvSpPr>
            <a:spLocks noGrp="1"/>
          </p:cNvSpPr>
          <p:nvPr>
            <p:ph sz="half" idx="1"/>
          </p:nvPr>
        </p:nvSpPr>
        <p:spPr/>
        <p:txBody>
          <a:bodyPr/>
          <a:lstStyle/>
          <a:p>
            <a:pPr marL="0" indent="0">
              <a:buNone/>
            </a:pPr>
            <a:r>
              <a:rPr lang="en-US" i="1" dirty="0"/>
              <a:t>“Strategic Plans should be </a:t>
            </a:r>
            <a:r>
              <a:rPr lang="en-US" b="1" i="1" dirty="0"/>
              <a:t>formatively assessed </a:t>
            </a:r>
            <a:r>
              <a:rPr lang="en-US" i="1" dirty="0"/>
              <a:t>to make informed changes throughout the process.”</a:t>
            </a:r>
          </a:p>
        </p:txBody>
      </p:sp>
      <p:sp>
        <p:nvSpPr>
          <p:cNvPr id="4" name="Content Placeholder 3">
            <a:extLst>
              <a:ext uri="{FF2B5EF4-FFF2-40B4-BE49-F238E27FC236}">
                <a16:creationId xmlns:a16="http://schemas.microsoft.com/office/drawing/2014/main" id="{7D5918EC-C4A1-CCE8-6CE4-0FADA4DAF588}"/>
              </a:ext>
            </a:extLst>
          </p:cNvPr>
          <p:cNvSpPr>
            <a:spLocks noGrp="1"/>
          </p:cNvSpPr>
          <p:nvPr>
            <p:ph sz="half" idx="2"/>
          </p:nvPr>
        </p:nvSpPr>
        <p:spPr/>
        <p:txBody>
          <a:bodyPr/>
          <a:lstStyle/>
          <a:p>
            <a:r>
              <a:rPr lang="en-US" dirty="0"/>
              <a:t>(1) “Where are we now?” </a:t>
            </a:r>
          </a:p>
          <a:p>
            <a:r>
              <a:rPr lang="en-US" dirty="0"/>
              <a:t>(2) “Where are we going?”</a:t>
            </a:r>
          </a:p>
          <a:p>
            <a:r>
              <a:rPr lang="en-US" dirty="0"/>
              <a:t> (3) “How will we get there?”</a:t>
            </a:r>
          </a:p>
          <a:p>
            <a:r>
              <a:rPr lang="en-US" dirty="0"/>
              <a:t> (4) “How will we know we are there?” </a:t>
            </a:r>
          </a:p>
          <a:p>
            <a:r>
              <a:rPr lang="en-US" dirty="0"/>
              <a:t>(5) “How can we keep it going?” </a:t>
            </a:r>
          </a:p>
        </p:txBody>
      </p:sp>
    </p:spTree>
    <p:extLst>
      <p:ext uri="{BB962C8B-B14F-4D97-AF65-F5344CB8AC3E}">
        <p14:creationId xmlns:p14="http://schemas.microsoft.com/office/powerpoint/2010/main" val="374289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7CBDEA30-6738-DA59-AC12-711D62708363}"/>
              </a:ext>
            </a:extLst>
          </p:cNvPr>
          <p:cNvPicPr>
            <a:picLocks noChangeAspect="1"/>
          </p:cNvPicPr>
          <p:nvPr/>
        </p:nvPicPr>
        <p:blipFill rotWithShape="1">
          <a:blip r:embed="rId2">
            <a:alphaModFix amt="35000"/>
          </a:blip>
          <a:srcRect t="558" b="15172"/>
          <a:stretch/>
        </p:blipFill>
        <p:spPr>
          <a:xfrm>
            <a:off x="20" y="10"/>
            <a:ext cx="12191980" cy="6857990"/>
          </a:xfrm>
          <a:prstGeom prst="rect">
            <a:avLst/>
          </a:prstGeom>
        </p:spPr>
      </p:pic>
      <p:sp>
        <p:nvSpPr>
          <p:cNvPr id="2" name="Title 1">
            <a:extLst>
              <a:ext uri="{FF2B5EF4-FFF2-40B4-BE49-F238E27FC236}">
                <a16:creationId xmlns:a16="http://schemas.microsoft.com/office/drawing/2014/main" id="{7FA4382E-4C33-3B99-8473-21480E5D4FD0}"/>
              </a:ext>
            </a:extLst>
          </p:cNvPr>
          <p:cNvSpPr>
            <a:spLocks noGrp="1"/>
          </p:cNvSpPr>
          <p:nvPr>
            <p:ph type="title"/>
          </p:nvPr>
        </p:nvSpPr>
        <p:spPr>
          <a:xfrm>
            <a:off x="1069847" y="758952"/>
            <a:ext cx="9055227" cy="3794760"/>
          </a:xfrm>
        </p:spPr>
        <p:txBody>
          <a:bodyPr vert="horz" lIns="91440" tIns="45720" rIns="91440" bIns="45720" rtlCol="0" anchor="b">
            <a:normAutofit fontScale="90000"/>
          </a:bodyPr>
          <a:lstStyle/>
          <a:p>
            <a:r>
              <a:rPr lang="en-US" sz="6800" spc="-100" dirty="0">
                <a:ln w="15875">
                  <a:solidFill>
                    <a:srgbClr val="FFFFFF"/>
                  </a:solidFill>
                </a:ln>
                <a:noFill/>
              </a:rPr>
              <a:t>Workshop Evaluations-Please complete the survey found in your email.</a:t>
            </a:r>
          </a:p>
        </p:txBody>
      </p:sp>
    </p:spTree>
    <p:extLst>
      <p:ext uri="{BB962C8B-B14F-4D97-AF65-F5344CB8AC3E}">
        <p14:creationId xmlns:p14="http://schemas.microsoft.com/office/powerpoint/2010/main" val="2305705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wo music sheets folded to form a heart shape">
            <a:extLst>
              <a:ext uri="{FF2B5EF4-FFF2-40B4-BE49-F238E27FC236}">
                <a16:creationId xmlns:a16="http://schemas.microsoft.com/office/drawing/2014/main" id="{EA39D489-7564-DA5B-12F6-F16BA789D577}"/>
              </a:ext>
            </a:extLst>
          </p:cNvPr>
          <p:cNvPicPr>
            <a:picLocks noChangeAspect="1"/>
          </p:cNvPicPr>
          <p:nvPr/>
        </p:nvPicPr>
        <p:blipFill rotWithShape="1">
          <a:blip r:embed="rId2">
            <a:duotone>
              <a:prstClr val="black"/>
              <a:schemeClr val="tx2">
                <a:tint val="45000"/>
                <a:satMod val="400000"/>
              </a:schemeClr>
            </a:duotone>
          </a:blip>
          <a:srcRect t="13583" r="-1" b="2126"/>
          <a:stretch/>
        </p:blipFill>
        <p:spPr>
          <a:xfrm>
            <a:off x="20" y="-1"/>
            <a:ext cx="12188932" cy="6858000"/>
          </a:xfrm>
          <a:prstGeom prst="rect">
            <a:avLst/>
          </a:prstGeom>
        </p:spPr>
      </p:pic>
      <p:sp>
        <p:nvSpPr>
          <p:cNvPr id="2" name="Title 1">
            <a:extLst>
              <a:ext uri="{FF2B5EF4-FFF2-40B4-BE49-F238E27FC236}">
                <a16:creationId xmlns:a16="http://schemas.microsoft.com/office/drawing/2014/main" id="{C40E04D3-DBB9-42CB-8873-AE415F40F715}"/>
              </a:ext>
            </a:extLst>
          </p:cNvPr>
          <p:cNvSpPr>
            <a:spLocks noGrp="1"/>
          </p:cNvSpPr>
          <p:nvPr>
            <p:ph type="ctrTitle"/>
          </p:nvPr>
        </p:nvSpPr>
        <p:spPr>
          <a:xfrm>
            <a:off x="643467" y="1298448"/>
            <a:ext cx="3685070" cy="3255264"/>
          </a:xfrm>
        </p:spPr>
        <p:txBody>
          <a:bodyPr>
            <a:normAutofit/>
          </a:bodyPr>
          <a:lstStyle/>
          <a:p>
            <a:r>
              <a:rPr lang="en-US" sz="5000" dirty="0"/>
              <a:t>Mass</a:t>
            </a:r>
            <a:br>
              <a:rPr lang="en-US" sz="5000" dirty="0"/>
            </a:br>
            <a:r>
              <a:rPr lang="en-US" sz="5000" dirty="0"/>
              <a:t>8:00am</a:t>
            </a:r>
            <a:br>
              <a:rPr lang="en-US" sz="5000" dirty="0"/>
            </a:br>
            <a:r>
              <a:rPr lang="en-US" sz="5000" dirty="0"/>
              <a:t>Blessed Seelos Chapel</a:t>
            </a:r>
          </a:p>
        </p:txBody>
      </p:sp>
      <p:sp>
        <p:nvSpPr>
          <p:cNvPr id="8" name="Subtitle 2">
            <a:extLst>
              <a:ext uri="{FF2B5EF4-FFF2-40B4-BE49-F238E27FC236}">
                <a16:creationId xmlns:a16="http://schemas.microsoft.com/office/drawing/2014/main" id="{DAC56B13-B529-46C0-ADE8-01EDCB4DD9CE}"/>
              </a:ext>
            </a:extLst>
          </p:cNvPr>
          <p:cNvSpPr>
            <a:spLocks noGrp="1"/>
          </p:cNvSpPr>
          <p:nvPr>
            <p:ph type="subTitle" idx="1"/>
          </p:nvPr>
        </p:nvSpPr>
        <p:spPr>
          <a:xfrm>
            <a:off x="643467" y="4670246"/>
            <a:ext cx="3685069" cy="914400"/>
          </a:xfrm>
        </p:spPr>
        <p:txBody>
          <a:bodyPr>
            <a:normAutofit/>
          </a:bodyPr>
          <a:lstStyle/>
          <a:p>
            <a:r>
              <a:rPr lang="en-US" dirty="0"/>
              <a:t>Msgr. Stuart Swetland, Officiant</a:t>
            </a:r>
          </a:p>
        </p:txBody>
      </p:sp>
    </p:spTree>
    <p:extLst>
      <p:ext uri="{BB962C8B-B14F-4D97-AF65-F5344CB8AC3E}">
        <p14:creationId xmlns:p14="http://schemas.microsoft.com/office/powerpoint/2010/main" val="365356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table topped with flowers and dishes">
            <a:extLst>
              <a:ext uri="{FF2B5EF4-FFF2-40B4-BE49-F238E27FC236}">
                <a16:creationId xmlns:a16="http://schemas.microsoft.com/office/drawing/2014/main" id="{1B210AC8-0213-C0AF-A902-E3F9B08A9B5F}"/>
              </a:ext>
            </a:extLst>
          </p:cNvPr>
          <p:cNvPicPr>
            <a:picLocks noChangeAspect="1"/>
          </p:cNvPicPr>
          <p:nvPr/>
        </p:nvPicPr>
        <p:blipFill rotWithShape="1">
          <a:blip r:embed="rId2">
            <a:duotone>
              <a:prstClr val="black"/>
              <a:schemeClr val="tx2">
                <a:tint val="45000"/>
                <a:satMod val="400000"/>
              </a:schemeClr>
            </a:duotone>
          </a:blip>
          <a:srcRect t="15465" r="-1" b="243"/>
          <a:stretch/>
        </p:blipFill>
        <p:spPr>
          <a:xfrm>
            <a:off x="20" y="-1"/>
            <a:ext cx="12188932" cy="6858000"/>
          </a:xfrm>
          <a:prstGeom prst="rect">
            <a:avLst/>
          </a:prstGeom>
        </p:spPr>
      </p:pic>
      <p:sp>
        <p:nvSpPr>
          <p:cNvPr id="2" name="Title 1">
            <a:extLst>
              <a:ext uri="{FF2B5EF4-FFF2-40B4-BE49-F238E27FC236}">
                <a16:creationId xmlns:a16="http://schemas.microsoft.com/office/drawing/2014/main" id="{181189F2-C482-B22D-8CDB-7B0F26B2A4B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dirty="0">
                <a:solidFill>
                  <a:srgbClr val="FFFFFF"/>
                </a:solidFill>
              </a:rPr>
              <a:t>Breakfast and Staff Introductions</a:t>
            </a:r>
          </a:p>
        </p:txBody>
      </p:sp>
      <p:sp>
        <p:nvSpPr>
          <p:cNvPr id="3" name="Text Placeholder 2">
            <a:extLst>
              <a:ext uri="{FF2B5EF4-FFF2-40B4-BE49-F238E27FC236}">
                <a16:creationId xmlns:a16="http://schemas.microsoft.com/office/drawing/2014/main" id="{E12D73DD-0208-5C76-68A9-59828844C378}"/>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dirty="0">
                <a:solidFill>
                  <a:schemeClr val="accent1">
                    <a:lumMod val="20000"/>
                    <a:lumOff val="80000"/>
                  </a:schemeClr>
                </a:solidFill>
              </a:rPr>
              <a:t>8:30am</a:t>
            </a:r>
          </a:p>
        </p:txBody>
      </p:sp>
    </p:spTree>
    <p:extLst>
      <p:ext uri="{BB962C8B-B14F-4D97-AF65-F5344CB8AC3E}">
        <p14:creationId xmlns:p14="http://schemas.microsoft.com/office/powerpoint/2010/main" val="74565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766A012C-A1CA-3B5A-C38F-47FD36C0E283}"/>
              </a:ext>
            </a:extLst>
          </p:cNvPr>
          <p:cNvPicPr>
            <a:picLocks noChangeAspect="1"/>
          </p:cNvPicPr>
          <p:nvPr/>
        </p:nvPicPr>
        <p:blipFill rotWithShape="1">
          <a:blip r:embed="rId2">
            <a:duotone>
              <a:prstClr val="black"/>
              <a:schemeClr val="tx2">
                <a:tint val="45000"/>
                <a:satMod val="400000"/>
              </a:schemeClr>
            </a:duotone>
          </a:blip>
          <a:srcRect t="52" r="-1" b="15656"/>
          <a:stretch/>
        </p:blipFill>
        <p:spPr>
          <a:xfrm>
            <a:off x="20" y="-1"/>
            <a:ext cx="12188932" cy="6858000"/>
          </a:xfrm>
          <a:prstGeom prst="rect">
            <a:avLst/>
          </a:prstGeom>
        </p:spPr>
      </p:pic>
      <p:sp>
        <p:nvSpPr>
          <p:cNvPr id="2" name="Title 1">
            <a:extLst>
              <a:ext uri="{FF2B5EF4-FFF2-40B4-BE49-F238E27FC236}">
                <a16:creationId xmlns:a16="http://schemas.microsoft.com/office/drawing/2014/main" id="{D8149D72-7530-4A69-92C1-13D8BBF74A6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dirty="0">
                <a:solidFill>
                  <a:srgbClr val="FFFFFF"/>
                </a:solidFill>
              </a:rPr>
              <a:t>President’s Report</a:t>
            </a:r>
          </a:p>
        </p:txBody>
      </p:sp>
      <p:sp>
        <p:nvSpPr>
          <p:cNvPr id="3" name="Text Placeholder 2">
            <a:extLst>
              <a:ext uri="{FF2B5EF4-FFF2-40B4-BE49-F238E27FC236}">
                <a16:creationId xmlns:a16="http://schemas.microsoft.com/office/drawing/2014/main" id="{29B8D9C1-5798-4C1D-80C8-D61C151F8EF1}"/>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dirty="0">
                <a:solidFill>
                  <a:schemeClr val="accent1">
                    <a:lumMod val="20000"/>
                    <a:lumOff val="80000"/>
                  </a:schemeClr>
                </a:solidFill>
              </a:rPr>
              <a:t>Monsignor  Stuart Swetland</a:t>
            </a:r>
          </a:p>
          <a:p>
            <a:r>
              <a:rPr lang="en-US" dirty="0">
                <a:solidFill>
                  <a:schemeClr val="accent1">
                    <a:lumMod val="20000"/>
                    <a:lumOff val="80000"/>
                  </a:schemeClr>
                </a:solidFill>
              </a:rPr>
              <a:t>8:45-9:15 am</a:t>
            </a:r>
          </a:p>
        </p:txBody>
      </p:sp>
    </p:spTree>
    <p:extLst>
      <p:ext uri="{BB962C8B-B14F-4D97-AF65-F5344CB8AC3E}">
        <p14:creationId xmlns:p14="http://schemas.microsoft.com/office/powerpoint/2010/main" val="275480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304C1C-700F-6739-3F0E-385E529B255F}"/>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spc="-100">
                <a:solidFill>
                  <a:schemeClr val="tx2"/>
                </a:solidFill>
              </a:rPr>
              <a:t>2024-2025 Common Read</a:t>
            </a:r>
            <a:br>
              <a:rPr lang="en-US" sz="5900" spc="-100">
                <a:solidFill>
                  <a:schemeClr val="tx2"/>
                </a:solidFill>
              </a:rPr>
            </a:br>
            <a:r>
              <a:rPr lang="en-US" sz="5900" spc="-100">
                <a:solidFill>
                  <a:schemeClr val="tx2"/>
                </a:solidFill>
              </a:rPr>
              <a:t>Reveal </a:t>
            </a:r>
          </a:p>
        </p:txBody>
      </p:sp>
    </p:spTree>
    <p:extLst>
      <p:ext uri="{BB962C8B-B14F-4D97-AF65-F5344CB8AC3E}">
        <p14:creationId xmlns:p14="http://schemas.microsoft.com/office/powerpoint/2010/main" val="325010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5D6-EAE0-44AB-8905-0B5D7EEA664D}"/>
              </a:ext>
            </a:extLst>
          </p:cNvPr>
          <p:cNvSpPr>
            <a:spLocks noGrp="1"/>
          </p:cNvSpPr>
          <p:nvPr>
            <p:ph type="title"/>
          </p:nvPr>
        </p:nvSpPr>
        <p:spPr/>
        <p:txBody>
          <a:bodyPr>
            <a:normAutofit/>
          </a:bodyPr>
          <a:lstStyle/>
          <a:p>
            <a:r>
              <a:rPr lang="en-US">
                <a:solidFill>
                  <a:schemeClr val="bg1"/>
                </a:solidFill>
              </a:rPr>
              <a:t>College Updates From Your VPs</a:t>
            </a:r>
            <a:br>
              <a:rPr lang="en-US">
                <a:solidFill>
                  <a:schemeClr val="bg1"/>
                </a:solidFill>
              </a:rPr>
            </a:br>
            <a:r>
              <a:rPr lang="en-US">
                <a:solidFill>
                  <a:schemeClr val="bg1"/>
                </a:solidFill>
              </a:rPr>
              <a:t>9:15-9:45 am</a:t>
            </a:r>
          </a:p>
        </p:txBody>
      </p:sp>
      <p:graphicFrame>
        <p:nvGraphicFramePr>
          <p:cNvPr id="5" name="Content Placeholder 2">
            <a:extLst>
              <a:ext uri="{FF2B5EF4-FFF2-40B4-BE49-F238E27FC236}">
                <a16:creationId xmlns:a16="http://schemas.microsoft.com/office/drawing/2014/main" id="{639C5524-CA43-4FD8-8B6D-D28CCF02BE1C}"/>
              </a:ext>
            </a:extLst>
          </p:cNvPr>
          <p:cNvGraphicFramePr>
            <a:graphicFrameLocks noGrp="1"/>
          </p:cNvGraphicFramePr>
          <p:nvPr>
            <p:ph idx="1"/>
            <p:extLst>
              <p:ext uri="{D42A27DB-BD31-4B8C-83A1-F6EECF244321}">
                <p14:modId xmlns:p14="http://schemas.microsoft.com/office/powerpoint/2010/main" val="625307615"/>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46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Wristwatch face">
            <a:extLst>
              <a:ext uri="{FF2B5EF4-FFF2-40B4-BE49-F238E27FC236}">
                <a16:creationId xmlns:a16="http://schemas.microsoft.com/office/drawing/2014/main" id="{AF4F1438-2C87-8DA0-CC4A-50C2C880A1F7}"/>
              </a:ext>
            </a:extLst>
          </p:cNvPr>
          <p:cNvPicPr>
            <a:picLocks noChangeAspect="1"/>
          </p:cNvPicPr>
          <p:nvPr/>
        </p:nvPicPr>
        <p:blipFill rotWithShape="1">
          <a:blip r:embed="rId2">
            <a:alphaModFix amt="35000"/>
          </a:blip>
          <a:srcRect t="829" b="14901"/>
          <a:stretch/>
        </p:blipFill>
        <p:spPr>
          <a:xfrm>
            <a:off x="20" y="10"/>
            <a:ext cx="12191980" cy="6857990"/>
          </a:xfrm>
          <a:prstGeom prst="rect">
            <a:avLst/>
          </a:prstGeom>
        </p:spPr>
      </p:pic>
      <p:sp>
        <p:nvSpPr>
          <p:cNvPr id="2" name="Title 1">
            <a:extLst>
              <a:ext uri="{FF2B5EF4-FFF2-40B4-BE49-F238E27FC236}">
                <a16:creationId xmlns:a16="http://schemas.microsoft.com/office/drawing/2014/main" id="{192DE56E-17A8-4A43-98FE-B5ADF1D6C944}"/>
              </a:ext>
            </a:extLst>
          </p:cNvPr>
          <p:cNvSpPr>
            <a:spLocks noGrp="1"/>
          </p:cNvSpPr>
          <p:nvPr>
            <p:ph type="title"/>
          </p:nvPr>
        </p:nvSpPr>
        <p:spPr>
          <a:xfrm>
            <a:off x="1069848" y="1298448"/>
            <a:ext cx="7315200" cy="3255264"/>
          </a:xfrm>
        </p:spPr>
        <p:txBody>
          <a:bodyPr vert="horz" lIns="91440" tIns="45720" rIns="91440" bIns="45720" rtlCol="0" anchor="b">
            <a:normAutofit/>
          </a:bodyPr>
          <a:lstStyle/>
          <a:p>
            <a:br>
              <a:rPr lang="en-US" sz="3700" spc="-100" dirty="0">
                <a:ln w="15875">
                  <a:solidFill>
                    <a:srgbClr val="FFFFFF"/>
                  </a:solidFill>
                </a:ln>
                <a:solidFill>
                  <a:schemeClr val="tx1"/>
                </a:solidFill>
              </a:rPr>
            </a:br>
            <a:br>
              <a:rPr lang="en-US" sz="3700" spc="-100" dirty="0">
                <a:ln w="15875">
                  <a:solidFill>
                    <a:srgbClr val="FFFFFF"/>
                  </a:solidFill>
                </a:ln>
                <a:solidFill>
                  <a:schemeClr val="tx1"/>
                </a:solidFill>
              </a:rPr>
            </a:br>
            <a:r>
              <a:rPr lang="en-US" sz="3700" spc="-100" dirty="0">
                <a:ln w="15875">
                  <a:solidFill>
                    <a:srgbClr val="FFFFFF"/>
                  </a:solidFill>
                </a:ln>
                <a:solidFill>
                  <a:schemeClr val="tx1"/>
                </a:solidFill>
              </a:rPr>
              <a:t>GENERATIVE AI:</a:t>
            </a:r>
            <a:br>
              <a:rPr lang="en-US" sz="3700" spc="-100" dirty="0">
                <a:ln w="15875">
                  <a:solidFill>
                    <a:srgbClr val="FFFFFF"/>
                  </a:solidFill>
                </a:ln>
                <a:solidFill>
                  <a:schemeClr val="tx1"/>
                </a:solidFill>
              </a:rPr>
            </a:br>
            <a:r>
              <a:rPr lang="en-US" sz="3700" spc="-100" dirty="0">
                <a:ln w="15875">
                  <a:solidFill>
                    <a:srgbClr val="FFFFFF"/>
                  </a:solidFill>
                </a:ln>
                <a:solidFill>
                  <a:schemeClr val="tx1"/>
                </a:solidFill>
              </a:rPr>
              <a:t>An Introduction for Higher Education</a:t>
            </a:r>
            <a:br>
              <a:rPr lang="en-US" sz="3700" spc="-100" dirty="0">
                <a:ln w="15875">
                  <a:solidFill>
                    <a:srgbClr val="FFFFFF"/>
                  </a:solidFill>
                </a:ln>
                <a:solidFill>
                  <a:schemeClr val="tx1"/>
                </a:solidFill>
              </a:rPr>
            </a:br>
            <a:r>
              <a:rPr lang="en-US" sz="3700" spc="-100" dirty="0">
                <a:ln w="15875">
                  <a:solidFill>
                    <a:srgbClr val="FFFFFF"/>
                  </a:solidFill>
                </a:ln>
                <a:solidFill>
                  <a:schemeClr val="tx1"/>
                </a:solidFill>
              </a:rPr>
              <a:t>Mike Gochis</a:t>
            </a:r>
            <a:br>
              <a:rPr lang="en-US" sz="3700" spc="-100" dirty="0">
                <a:ln w="15875">
                  <a:solidFill>
                    <a:srgbClr val="FFFFFF"/>
                  </a:solidFill>
                </a:ln>
                <a:solidFill>
                  <a:schemeClr val="tx1"/>
                </a:solidFill>
              </a:rPr>
            </a:br>
            <a:r>
              <a:rPr lang="en-US" sz="3700" spc="-100" dirty="0">
                <a:ln w="15875">
                  <a:solidFill>
                    <a:srgbClr val="FFFFFF"/>
                  </a:solidFill>
                </a:ln>
                <a:solidFill>
                  <a:schemeClr val="tx1"/>
                </a:solidFill>
              </a:rPr>
              <a:t>9:45-11:00 am</a:t>
            </a:r>
          </a:p>
        </p:txBody>
      </p:sp>
    </p:spTree>
    <p:extLst>
      <p:ext uri="{BB962C8B-B14F-4D97-AF65-F5344CB8AC3E}">
        <p14:creationId xmlns:p14="http://schemas.microsoft.com/office/powerpoint/2010/main" val="38952103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C227-6C9D-22D4-2FC4-42771E7C9313}"/>
              </a:ext>
            </a:extLst>
          </p:cNvPr>
          <p:cNvSpPr>
            <a:spLocks noGrp="1"/>
          </p:cNvSpPr>
          <p:nvPr>
            <p:ph type="title"/>
          </p:nvPr>
        </p:nvSpPr>
        <p:spPr/>
        <p:txBody>
          <a:bodyPr>
            <a:normAutofit/>
          </a:bodyPr>
          <a:lstStyle/>
          <a:p>
            <a:r>
              <a:rPr lang="en-US" dirty="0"/>
              <a:t>Mike Gochis, Microsoft</a:t>
            </a:r>
          </a:p>
        </p:txBody>
      </p:sp>
      <p:sp>
        <p:nvSpPr>
          <p:cNvPr id="3" name="Content Placeholder 2">
            <a:extLst>
              <a:ext uri="{FF2B5EF4-FFF2-40B4-BE49-F238E27FC236}">
                <a16:creationId xmlns:a16="http://schemas.microsoft.com/office/drawing/2014/main" id="{B0421BD3-EE6F-D17D-B6B0-4AA66C966924}"/>
              </a:ext>
            </a:extLst>
          </p:cNvPr>
          <p:cNvSpPr>
            <a:spLocks noGrp="1"/>
          </p:cNvSpPr>
          <p:nvPr>
            <p:ph idx="1"/>
          </p:nvPr>
        </p:nvSpPr>
        <p:spPr>
          <a:xfrm>
            <a:off x="3869267" y="864108"/>
            <a:ext cx="3585891" cy="5120640"/>
          </a:xfrm>
        </p:spPr>
        <p:txBody>
          <a:bodyPr>
            <a:normAutofit/>
          </a:bodyPr>
          <a:lstStyle/>
          <a:p>
            <a:pPr rtl="0" fontAlgn="base"/>
            <a:endParaRPr lang="en-US" sz="1100" b="0" i="0" dirty="0">
              <a:effectLst/>
              <a:latin typeface="Times New Roman" panose="02020603050405020304" pitchFamily="18" charset="0"/>
            </a:endParaRPr>
          </a:p>
          <a:p>
            <a:pPr rtl="0" fontAlgn="base"/>
            <a:r>
              <a:rPr lang="en-US" sz="1100" b="0" i="0" dirty="0">
                <a:effectLst/>
                <a:latin typeface="Times New Roman" panose="02020603050405020304" pitchFamily="18" charset="0"/>
              </a:rPr>
              <a:t>Michael (Mike) Gochis is a graduate of Shawnee Mission South High School in Overland Park, KS.  He is also a 1990 graduate of the US Naval Academy with a Degree in Aerospace Engineering.  He also has a Master Equivalent in Nuclear Engineering from the Navy Nuclear Power School and an MBA from the University of Kansas. </a:t>
            </a:r>
            <a:endParaRPr lang="en-US" sz="1100" b="0" i="0" dirty="0">
              <a:effectLst/>
              <a:latin typeface="Segoe UI" panose="020B0502040204020203" pitchFamily="34" charset="0"/>
            </a:endParaRPr>
          </a:p>
          <a:p>
            <a:pPr rtl="0" fontAlgn="base"/>
            <a:endParaRPr lang="en-US" sz="1100" b="0" i="0" dirty="0">
              <a:effectLst/>
              <a:latin typeface="Segoe UI" panose="020B0502040204020203" pitchFamily="34" charset="0"/>
            </a:endParaRPr>
          </a:p>
          <a:p>
            <a:pPr rtl="0" fontAlgn="base"/>
            <a:r>
              <a:rPr lang="en-US" sz="1100" b="0" i="0" dirty="0">
                <a:effectLst/>
                <a:latin typeface="Times New Roman" panose="02020603050405020304" pitchFamily="18" charset="0"/>
              </a:rPr>
              <a:t>While on Active Duty in the Navy, he served as an engineering officer on two nuclear powered cruisers, the USS Texas (CGN-39) and USS South Carolina (CGN-37). </a:t>
            </a:r>
            <a:endParaRPr lang="en-US" sz="1100" b="0" i="0" dirty="0">
              <a:effectLst/>
              <a:latin typeface="Segoe UI" panose="020B0502040204020203" pitchFamily="34" charset="0"/>
            </a:endParaRPr>
          </a:p>
          <a:p>
            <a:pPr rtl="0" fontAlgn="base"/>
            <a:endParaRPr lang="en-US" sz="1100" b="0" i="0" dirty="0">
              <a:effectLst/>
              <a:latin typeface="Segoe UI" panose="020B0502040204020203" pitchFamily="34" charset="0"/>
            </a:endParaRPr>
          </a:p>
          <a:p>
            <a:pPr rtl="0" fontAlgn="base"/>
            <a:r>
              <a:rPr lang="en-US" sz="1100" b="0" i="0" dirty="0">
                <a:effectLst/>
                <a:latin typeface="Times New Roman" panose="02020603050405020304" pitchFamily="18" charset="0"/>
              </a:rPr>
              <a:t>After leaving active duty, Mike joined Andersen Consulting (now Accenture) as an IT consultant.  He next worked at Sprint in various positions.  After working at Sprint, he moved to Microsoft where is has spent over 11 years working with IT technology including AI.  Currently, he is a Modern Workplace Solution Specialist. </a:t>
            </a:r>
            <a:endParaRPr lang="en-US" sz="1100" b="0" i="0" dirty="0">
              <a:effectLst/>
              <a:latin typeface="Segoe UI" panose="020B0502040204020203" pitchFamily="34" charset="0"/>
            </a:endParaRPr>
          </a:p>
          <a:p>
            <a:pPr marL="0" indent="0" rtl="0" fontAlgn="base">
              <a:buNone/>
            </a:pPr>
            <a:endParaRPr lang="en-US" sz="1100" b="0" i="0" dirty="0">
              <a:effectLst/>
              <a:latin typeface="Segoe UI" panose="020B0502040204020203" pitchFamily="34" charset="0"/>
            </a:endParaRPr>
          </a:p>
          <a:p>
            <a:pPr rtl="0" fontAlgn="base"/>
            <a:r>
              <a:rPr lang="en-US" sz="1100" b="0" i="0" dirty="0">
                <a:effectLst/>
                <a:latin typeface="Times New Roman" panose="02020603050405020304" pitchFamily="18" charset="0"/>
              </a:rPr>
              <a:t>In addition to his time in the civilian workforce, Mike completed his 30-year Navy career in the Navy Reserve. </a:t>
            </a:r>
            <a:endParaRPr lang="en-US" sz="1100" b="0" i="0" dirty="0">
              <a:effectLst/>
              <a:latin typeface="Segoe UI" panose="020B0502040204020203" pitchFamily="34" charset="0"/>
            </a:endParaRPr>
          </a:p>
          <a:p>
            <a:endParaRPr lang="en-US" sz="1100" dirty="0"/>
          </a:p>
        </p:txBody>
      </p:sp>
      <p:pic>
        <p:nvPicPr>
          <p:cNvPr id="1026" name="Picture 2" descr="A close-up of a person smiling&#10;&#10;Description automatically generated">
            <a:extLst>
              <a:ext uri="{FF2B5EF4-FFF2-40B4-BE49-F238E27FC236}">
                <a16:creationId xmlns:a16="http://schemas.microsoft.com/office/drawing/2014/main" id="{57059EA7-3112-1A34-68E9-24E88651C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2" r="2759" b="-3"/>
          <a:stretch/>
        </p:blipFill>
        <p:spPr bwMode="auto">
          <a:xfrm>
            <a:off x="7818120" y="868685"/>
            <a:ext cx="3474720" cy="512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0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E92C-B452-26B3-A0B5-2AA44D73A34D}"/>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AI:</a:t>
            </a:r>
            <a:br>
              <a:rPr lang="en-US">
                <a:solidFill>
                  <a:schemeClr val="tx1">
                    <a:lumMod val="85000"/>
                    <a:lumOff val="15000"/>
                  </a:schemeClr>
                </a:solidFill>
              </a:rPr>
            </a:br>
            <a:r>
              <a:rPr lang="en-US">
                <a:solidFill>
                  <a:schemeClr val="tx1">
                    <a:lumMod val="85000"/>
                    <a:lumOff val="15000"/>
                  </a:schemeClr>
                </a:solidFill>
              </a:rPr>
              <a:t>Introduction and Background</a:t>
            </a:r>
          </a:p>
        </p:txBody>
      </p:sp>
      <p:sp>
        <p:nvSpPr>
          <p:cNvPr id="3" name="Content Placeholder 2">
            <a:extLst>
              <a:ext uri="{FF2B5EF4-FFF2-40B4-BE49-F238E27FC236}">
                <a16:creationId xmlns:a16="http://schemas.microsoft.com/office/drawing/2014/main" id="{7878BCC3-BACF-4912-695E-BCC84F2C47F7}"/>
              </a:ext>
            </a:extLst>
          </p:cNvPr>
          <p:cNvSpPr>
            <a:spLocks noGrp="1"/>
          </p:cNvSpPr>
          <p:nvPr>
            <p:ph idx="1"/>
          </p:nvPr>
        </p:nvSpPr>
        <p:spPr>
          <a:xfrm>
            <a:off x="5289229" y="864108"/>
            <a:ext cx="5910677" cy="5120640"/>
          </a:xfrm>
        </p:spPr>
        <p:txBody>
          <a:bodyPr>
            <a:normAutofit/>
          </a:bodyPr>
          <a:lstStyle/>
          <a:p>
            <a:pPr marL="0" indent="0">
              <a:buNone/>
            </a:pPr>
            <a:r>
              <a:rPr lang="en-US" b="0" i="0">
                <a:effectLst/>
                <a:latin typeface="Times New Roman" panose="02020603050405020304" pitchFamily="18" charset="0"/>
              </a:rPr>
              <a:t>I. Introduction</a:t>
            </a:r>
          </a:p>
          <a:p>
            <a:r>
              <a:rPr lang="en-US" b="0" i="0">
                <a:effectLst/>
                <a:latin typeface="Times New Roman" panose="02020603050405020304" pitchFamily="18" charset="0"/>
              </a:rPr>
              <a:t> What is Generative AI? · </a:t>
            </a:r>
            <a:r>
              <a:rPr lang="en-US">
                <a:latin typeface="Times New Roman" panose="02020603050405020304" pitchFamily="18" charset="0"/>
                <a:hlinkClick r:id="rId2"/>
              </a:rPr>
              <a:t>10 AI terms everyone should know</a:t>
            </a:r>
            <a:endParaRPr lang="en-US">
              <a:latin typeface="Times New Roman" panose="02020603050405020304" pitchFamily="18" charset="0"/>
            </a:endParaRPr>
          </a:p>
          <a:p>
            <a:pPr marL="0" indent="0">
              <a:buNone/>
            </a:pPr>
            <a:r>
              <a:rPr lang="en-US" b="0" i="0">
                <a:effectLst/>
                <a:latin typeface="Times New Roman" panose="02020603050405020304" pitchFamily="18" charset="0"/>
              </a:rPr>
              <a:t>II. Background</a:t>
            </a:r>
          </a:p>
          <a:p>
            <a:r>
              <a:rPr lang="en-US" b="0" i="0">
                <a:effectLst/>
                <a:latin typeface="Times New Roman" panose="02020603050405020304" pitchFamily="18" charset="0"/>
              </a:rPr>
              <a:t> History of AI · </a:t>
            </a:r>
            <a:r>
              <a:rPr lang="en-US" b="0" i="0">
                <a:effectLst/>
                <a:latin typeface="Times New Roman" panose="02020603050405020304" pitchFamily="18" charset="0"/>
                <a:hlinkClick r:id="rId3"/>
              </a:rPr>
              <a:t>4 misconceptions of AI</a:t>
            </a:r>
            <a:endParaRPr lang="en-US" b="0" i="0">
              <a:effectLst/>
              <a:latin typeface="Times New Roman" panose="02020603050405020304" pitchFamily="18" charset="0"/>
            </a:endParaRPr>
          </a:p>
          <a:p>
            <a:r>
              <a:rPr lang="en-US" b="0" i="0">
                <a:effectLst/>
                <a:latin typeface="Times New Roman" panose="02020603050405020304" pitchFamily="18" charset="0"/>
              </a:rPr>
              <a:t> Responsible AI Topics -</a:t>
            </a:r>
            <a:r>
              <a:rPr lang="en-US" b="0" i="0">
                <a:effectLst/>
                <a:latin typeface="Times New Roman" panose="02020603050405020304" pitchFamily="18" charset="0"/>
                <a:hlinkClick r:id="rId4"/>
              </a:rPr>
              <a:t>Responsible Principles and Approach</a:t>
            </a:r>
            <a:endParaRPr lang="en-US" b="0" i="0">
              <a:effectLst/>
              <a:latin typeface="Times New Roman" panose="02020603050405020304" pitchFamily="18" charset="0"/>
            </a:endParaRPr>
          </a:p>
          <a:p>
            <a:r>
              <a:rPr lang="en-US" b="0" i="0">
                <a:effectLst/>
                <a:latin typeface="Times New Roman" panose="02020603050405020304" pitchFamily="18" charset="0"/>
              </a:rPr>
              <a:t>·The digital divide and access to technology</a:t>
            </a:r>
          </a:p>
          <a:p>
            <a:r>
              <a:rPr lang="en-US" b="0" i="0">
                <a:effectLst/>
                <a:latin typeface="Times New Roman" panose="02020603050405020304" pitchFamily="18" charset="0"/>
              </a:rPr>
              <a:t>·Balancing human interaction with AI tools</a:t>
            </a:r>
          </a:p>
          <a:p>
            <a:endParaRPr lang="en-US" dirty="0"/>
          </a:p>
        </p:txBody>
      </p:sp>
    </p:spTree>
    <p:extLst>
      <p:ext uri="{BB962C8B-B14F-4D97-AF65-F5344CB8AC3E}">
        <p14:creationId xmlns:p14="http://schemas.microsoft.com/office/powerpoint/2010/main" val="2812563605"/>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af42383-9c11-455d-b8bc-0d02f617c1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65C48F8C6E394DA62D2560BC9FCB77" ma:contentTypeVersion="13" ma:contentTypeDescription="Create a new document." ma:contentTypeScope="" ma:versionID="fea8f98600f44e59704c6072e72752a1">
  <xsd:schema xmlns:xsd="http://www.w3.org/2001/XMLSchema" xmlns:xs="http://www.w3.org/2001/XMLSchema" xmlns:p="http://schemas.microsoft.com/office/2006/metadata/properties" xmlns:ns3="3af42383-9c11-455d-b8bc-0d02f617c199" xmlns:ns4="8753117f-1a70-434a-875d-928b6f0b3f5c" targetNamespace="http://schemas.microsoft.com/office/2006/metadata/properties" ma:root="true" ma:fieldsID="5afb409b6d9886c259a417f16ee3b5c8" ns3:_="" ns4:_="">
    <xsd:import namespace="3af42383-9c11-455d-b8bc-0d02f617c199"/>
    <xsd:import namespace="8753117f-1a70-434a-875d-928b6f0b3f5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42383-9c11-455d-b8bc-0d02f617c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53117f-1a70-434a-875d-928b6f0b3f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3af42383-9c11-455d-b8bc-0d02f617c199"/>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8753117f-1a70-434a-875d-928b6f0b3f5c"/>
    <ds:schemaRef ds:uri="http://purl.org/dc/terms/"/>
  </ds:schemaRefs>
</ds:datastoreItem>
</file>

<file path=customXml/itemProps3.xml><?xml version="1.0" encoding="utf-8"?>
<ds:datastoreItem xmlns:ds="http://schemas.openxmlformats.org/officeDocument/2006/customXml" ds:itemID="{CBC810D2-34D8-4879-9307-E717351779CB}">
  <ds:schemaRefs>
    <ds:schemaRef ds:uri="3af42383-9c11-455d-b8bc-0d02f617c199"/>
    <ds:schemaRef ds:uri="8753117f-1a70-434a-875d-928b6f0b3f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153</TotalTime>
  <Words>847</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Century Gothic</vt:lpstr>
      <vt:lpstr>Corbel</vt:lpstr>
      <vt:lpstr>Lato</vt:lpstr>
      <vt:lpstr>Segoe UI</vt:lpstr>
      <vt:lpstr>Times New Roman</vt:lpstr>
      <vt:lpstr>Wingdings 2</vt:lpstr>
      <vt:lpstr>Frame</vt:lpstr>
      <vt:lpstr>Donnelly College  Workshop</vt:lpstr>
      <vt:lpstr>Mass 8:00am Blessed Seelos Chapel</vt:lpstr>
      <vt:lpstr>Breakfast and Staff Introductions</vt:lpstr>
      <vt:lpstr>President’s Report</vt:lpstr>
      <vt:lpstr>2024-2025 Common Read Reveal </vt:lpstr>
      <vt:lpstr>College Updates From Your VPs 9:15-9:45 am</vt:lpstr>
      <vt:lpstr>  GENERATIVE AI: An Introduction for Higher Education Mike Gochis 9:45-11:00 am</vt:lpstr>
      <vt:lpstr>Mike Gochis, Microsoft</vt:lpstr>
      <vt:lpstr>AI: Introduction and Background</vt:lpstr>
      <vt:lpstr>Generative AI Policy (portions adapted from Middle TN State University and University of Kansas)   The rapid development and widespread availability of AI raises ethical concerns for academic integrity. It is imperative that all work submitted should be your own. Use of generative AI, including but not limited to, Chat GPT, Google Bard, Midjourney, DALL-E, etc., is explicitly prohibited unless otherwise noted by the instructor. The information derived from these tools is based on previously published materials. Therefore, using these tools without proper citation constitutes plagiarism. Additionally, be aware that the information derived from these tools is often inaccurate or incomplete. Any assignment that is found to have been plagiarized or to have used unauthorized AI tools may be subject to disciplinary action as an academic integrity violation. The instructor maintains the right to investigate whether the submitted work is original.</vt:lpstr>
      <vt:lpstr>BREAK 11:00-11:15 am</vt:lpstr>
      <vt:lpstr>Department Updates</vt:lpstr>
      <vt:lpstr>LUNCH</vt:lpstr>
      <vt:lpstr>Poverty Simulation Megan Kelly, DNP, APRN, PMHNP-BC 1pm-3pm</vt:lpstr>
      <vt:lpstr>This map shows what share of a zip code’s residents are low income for the three counties in the Kansas City metropolitan area that have the largest overall immigrant populations: Johnson County, Kansas; Wyandotte County, Kansas; and Jackson County, Missouri.  66102 Low-income share of the population:44%  66101  Low-income share of the population: 56%%              low-income-share-population-kansas-city-metro-area</vt:lpstr>
      <vt:lpstr>Building on Foundations</vt:lpstr>
      <vt:lpstr>PowerPoint Presentation</vt:lpstr>
      <vt:lpstr>Does our Strategic Plan take us from Point A to Point B?  A FORMATIVE TOOL AND APPROACH TO ASSESSING STRATEGIC PLANS IN HIGHER EDUCATION</vt:lpstr>
      <vt:lpstr>Workshop Evaluations-Please complete the survey found in your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Donnelly college wide workshop</dc:title>
  <dc:creator>Annie Dreher</dc:creator>
  <cp:lastModifiedBy>Lisa O. Stoothoff</cp:lastModifiedBy>
  <cp:revision>21</cp:revision>
  <dcterms:created xsi:type="dcterms:W3CDTF">2021-01-14T22:33:34Z</dcterms:created>
  <dcterms:modified xsi:type="dcterms:W3CDTF">2024-01-10T13:58:09Z</dcterms:modified>
</cp:coreProperties>
</file>