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256" r:id="rId5"/>
    <p:sldId id="257" r:id="rId6"/>
    <p:sldId id="268" r:id="rId7"/>
    <p:sldId id="267" r:id="rId8"/>
    <p:sldId id="270" r:id="rId9"/>
    <p:sldId id="261" r:id="rId10"/>
    <p:sldId id="275" r:id="rId11"/>
    <p:sldId id="269" r:id="rId12"/>
    <p:sldId id="258" r:id="rId13"/>
    <p:sldId id="271" r:id="rId14"/>
    <p:sldId id="262" r:id="rId15"/>
    <p:sldId id="278" r:id="rId16"/>
    <p:sldId id="276" r:id="rId17"/>
    <p:sldId id="272" r:id="rId18"/>
    <p:sldId id="273" r:id="rId19"/>
    <p:sldId id="266" r:id="rId20"/>
    <p:sldId id="277" r:id="rId21"/>
    <p:sldId id="274"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70085-90F7-D15A-FDAB-D8BBF27C9746}" v="462" dt="2023-07-28T13:52:52.123"/>
    <p1510:client id="{B5701847-E521-42DE-BDE0-BD8779ABFBB7}" v="2246" dt="2023-07-28T13:25:29.830"/>
    <p1510:client id="{F66FCF6A-353A-4C83-B609-131AB3522720}" v="4" dt="2023-07-27T12:52:38.912"/>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74" autoAdjust="0"/>
  </p:normalViewPr>
  <p:slideViewPr>
    <p:cSldViewPr>
      <p:cViewPr varScale="1">
        <p:scale>
          <a:sx n="112" d="100"/>
          <a:sy n="112" d="100"/>
        </p:scale>
        <p:origin x="438" y="9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06865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103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276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448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710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682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754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908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134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616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1949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smtClean="0"/>
              <a:pPr/>
              <a:t>8/2/2023</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7180594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Lstoothoff@donnell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Academic Affairs</a:t>
            </a:r>
            <a:br>
              <a:rPr lang="en-US" sz="4000" dirty="0"/>
            </a:br>
            <a:r>
              <a:rPr lang="en-US" sz="4000" dirty="0"/>
              <a:t>Donnelly College</a:t>
            </a:r>
            <a:br>
              <a:rPr lang="en-US" sz="4000" dirty="0"/>
            </a:br>
            <a:endParaRPr lang="en-US" sz="2800"/>
          </a:p>
        </p:txBody>
      </p:sp>
      <p:sp>
        <p:nvSpPr>
          <p:cNvPr id="3" name="Subtitle 2"/>
          <p:cNvSpPr>
            <a:spLocks noGrp="1"/>
          </p:cNvSpPr>
          <p:nvPr>
            <p:ph type="subTitle" idx="1"/>
          </p:nvPr>
        </p:nvSpPr>
        <p:spPr/>
        <p:txBody>
          <a:bodyPr vert="horz" lIns="91440" tIns="45720" rIns="91440" bIns="45720" rtlCol="0" anchor="t">
            <a:normAutofit/>
          </a:bodyPr>
          <a:lstStyle/>
          <a:p>
            <a:r>
              <a:rPr lang="en-US" dirty="0"/>
              <a:t>Board of Directors Orientation</a:t>
            </a:r>
          </a:p>
          <a:p>
            <a:r>
              <a:rPr lang="en-US" sz="2000" dirty="0">
                <a:latin typeface="Consolas"/>
              </a:rPr>
              <a:t>August 1, 2023</a:t>
            </a:r>
            <a:br>
              <a:rPr lang="en-US" sz="2000" dirty="0">
                <a:latin typeface="Consolas"/>
              </a:rPr>
            </a:br>
            <a:r>
              <a:rPr lang="en-US" sz="2000" dirty="0">
                <a:latin typeface="Consolas"/>
              </a:rPr>
              <a:t>Lisa Stoothoff, COO/Dean of the College</a:t>
            </a:r>
          </a:p>
          <a:p>
            <a:endParaRPr lang="en-US" dirty="0"/>
          </a:p>
        </p:txBody>
      </p:sp>
      <p:pic>
        <p:nvPicPr>
          <p:cNvPr id="4" name="Picture 4" descr="A logo for a college&#10;&#10;Description automatically generated">
            <a:extLst>
              <a:ext uri="{FF2B5EF4-FFF2-40B4-BE49-F238E27FC236}">
                <a16:creationId xmlns:a16="http://schemas.microsoft.com/office/drawing/2014/main" id="{BEAAFE8C-D42B-3912-B704-775BB6088613}"/>
              </a:ext>
            </a:extLst>
          </p:cNvPr>
          <p:cNvPicPr>
            <a:picLocks noChangeAspect="1"/>
          </p:cNvPicPr>
          <p:nvPr/>
        </p:nvPicPr>
        <p:blipFill>
          <a:blip r:embed="rId2"/>
          <a:stretch>
            <a:fillRect/>
          </a:stretch>
        </p:blipFill>
        <p:spPr>
          <a:xfrm>
            <a:off x="483570" y="246874"/>
            <a:ext cx="1514475" cy="1400175"/>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6207C-95FE-4A53-A54F-E81D96E5953A}"/>
              </a:ext>
            </a:extLst>
          </p:cNvPr>
          <p:cNvSpPr>
            <a:spLocks noGrp="1"/>
          </p:cNvSpPr>
          <p:nvPr>
            <p:ph type="title"/>
          </p:nvPr>
        </p:nvSpPr>
        <p:spPr>
          <a:xfrm>
            <a:off x="1522414" y="274638"/>
            <a:ext cx="9143998" cy="1020762"/>
          </a:xfrm>
        </p:spPr>
        <p:txBody>
          <a:bodyPr vert="horz" lIns="91440" tIns="45720" rIns="91440" bIns="45720" rtlCol="0" anchor="b">
            <a:normAutofit/>
          </a:bodyPr>
          <a:lstStyle/>
          <a:p>
            <a:r>
              <a:rPr lang="en-US" b="1"/>
              <a:t>Strategic Plan 2022-2025</a:t>
            </a:r>
            <a:endParaRPr lang="en-US"/>
          </a:p>
          <a:p>
            <a:endParaRPr lang="en-US"/>
          </a:p>
        </p:txBody>
      </p:sp>
      <p:pic>
        <p:nvPicPr>
          <p:cNvPr id="4" name="Picture 4" descr="A table with text on it&#10;&#10;Description automatically generated">
            <a:extLst>
              <a:ext uri="{FF2B5EF4-FFF2-40B4-BE49-F238E27FC236}">
                <a16:creationId xmlns:a16="http://schemas.microsoft.com/office/drawing/2014/main" id="{70E5F26C-F5E8-DDB0-B632-553A09503BC1}"/>
              </a:ext>
            </a:extLst>
          </p:cNvPr>
          <p:cNvPicPr>
            <a:picLocks noChangeAspect="1"/>
          </p:cNvPicPr>
          <p:nvPr/>
        </p:nvPicPr>
        <p:blipFill>
          <a:blip r:embed="rId2"/>
          <a:stretch>
            <a:fillRect/>
          </a:stretch>
        </p:blipFill>
        <p:spPr>
          <a:xfrm>
            <a:off x="3047036" y="1715608"/>
            <a:ext cx="6533274" cy="4895185"/>
          </a:xfrm>
          <a:prstGeom prst="rect">
            <a:avLst/>
          </a:prstGeom>
          <a:noFill/>
        </p:spPr>
      </p:pic>
      <p:pic>
        <p:nvPicPr>
          <p:cNvPr id="5" name="Picture 4" descr="A logo for a college&#10;&#10;Description automatically generated">
            <a:extLst>
              <a:ext uri="{FF2B5EF4-FFF2-40B4-BE49-F238E27FC236}">
                <a16:creationId xmlns:a16="http://schemas.microsoft.com/office/drawing/2014/main" id="{F35CA946-625A-9CF9-C34E-6C9C54BD4F58}"/>
              </a:ext>
            </a:extLst>
          </p:cNvPr>
          <p:cNvPicPr>
            <a:picLocks noChangeAspect="1"/>
          </p:cNvPicPr>
          <p:nvPr/>
        </p:nvPicPr>
        <p:blipFill>
          <a:blip r:embed="rId3"/>
          <a:stretch>
            <a:fillRect/>
          </a:stretch>
        </p:blipFill>
        <p:spPr>
          <a:xfrm>
            <a:off x="164647" y="137225"/>
            <a:ext cx="707203" cy="652574"/>
          </a:xfrm>
          <a:prstGeom prst="rect">
            <a:avLst/>
          </a:prstGeom>
        </p:spPr>
      </p:pic>
    </p:spTree>
    <p:extLst>
      <p:ext uri="{BB962C8B-B14F-4D97-AF65-F5344CB8AC3E}">
        <p14:creationId xmlns:p14="http://schemas.microsoft.com/office/powerpoint/2010/main" val="260971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D06A0D-27FC-4F72-769F-2D473FFB8713}"/>
              </a:ext>
            </a:extLst>
          </p:cNvPr>
          <p:cNvSpPr>
            <a:spLocks noGrp="1"/>
          </p:cNvSpPr>
          <p:nvPr>
            <p:ph type="title"/>
          </p:nvPr>
        </p:nvSpPr>
        <p:spPr>
          <a:xfrm>
            <a:off x="1522414" y="274638"/>
            <a:ext cx="9143998" cy="1020762"/>
          </a:xfrm>
        </p:spPr>
        <p:txBody>
          <a:bodyPr/>
          <a:lstStyle/>
          <a:p>
            <a:r>
              <a:rPr lang="en-US" dirty="0"/>
              <a:t>Strategic Plan Updates</a:t>
            </a:r>
          </a:p>
        </p:txBody>
      </p:sp>
      <p:sp>
        <p:nvSpPr>
          <p:cNvPr id="8" name="Content Placeholder 2">
            <a:extLst>
              <a:ext uri="{FF2B5EF4-FFF2-40B4-BE49-F238E27FC236}">
                <a16:creationId xmlns:a16="http://schemas.microsoft.com/office/drawing/2014/main" id="{4A9BBA79-FF7F-B7BE-37BD-93ECE765DBB4}"/>
              </a:ext>
            </a:extLst>
          </p:cNvPr>
          <p:cNvSpPr>
            <a:spLocks noGrp="1"/>
          </p:cNvSpPr>
          <p:nvPr>
            <p:ph idx="1"/>
          </p:nvPr>
        </p:nvSpPr>
        <p:spPr>
          <a:xfrm>
            <a:off x="1522414" y="1905000"/>
            <a:ext cx="9144000" cy="4267200"/>
          </a:xfrm>
        </p:spPr>
        <p:txBody>
          <a:bodyPr vert="horz" lIns="91440" tIns="45720" rIns="91440" bIns="45720" rtlCol="0" anchor="t">
            <a:normAutofit/>
          </a:bodyPr>
          <a:lstStyle/>
          <a:p>
            <a:r>
              <a:rPr lang="en-US" dirty="0"/>
              <a:t>Cascade Software to Assess Progress</a:t>
            </a:r>
          </a:p>
          <a:p>
            <a:endParaRPr lang="en-US" dirty="0"/>
          </a:p>
        </p:txBody>
      </p:sp>
      <p:pic>
        <p:nvPicPr>
          <p:cNvPr id="3" name="Picture 4" descr="A logo for a college&#10;&#10;Description automatically generated">
            <a:extLst>
              <a:ext uri="{FF2B5EF4-FFF2-40B4-BE49-F238E27FC236}">
                <a16:creationId xmlns:a16="http://schemas.microsoft.com/office/drawing/2014/main" id="{21A62003-78B0-E8E8-EAF3-7A0ADEBE461C}"/>
              </a:ext>
            </a:extLst>
          </p:cNvPr>
          <p:cNvPicPr>
            <a:picLocks noChangeAspect="1"/>
          </p:cNvPicPr>
          <p:nvPr/>
        </p:nvPicPr>
        <p:blipFill>
          <a:blip r:embed="rId2"/>
          <a:stretch>
            <a:fillRect/>
          </a:stretch>
        </p:blipFill>
        <p:spPr>
          <a:xfrm>
            <a:off x="164647" y="137225"/>
            <a:ext cx="707203" cy="652574"/>
          </a:xfrm>
          <a:prstGeom prst="rect">
            <a:avLst/>
          </a:prstGeom>
        </p:spPr>
      </p:pic>
      <p:pic>
        <p:nvPicPr>
          <p:cNvPr id="4" name="Picture 3">
            <a:extLst>
              <a:ext uri="{FF2B5EF4-FFF2-40B4-BE49-F238E27FC236}">
                <a16:creationId xmlns:a16="http://schemas.microsoft.com/office/drawing/2014/main" id="{76474AAC-9439-0616-3DD6-C9B0E7A3F2E0}"/>
              </a:ext>
            </a:extLst>
          </p:cNvPr>
          <p:cNvPicPr>
            <a:picLocks noChangeAspect="1"/>
          </p:cNvPicPr>
          <p:nvPr/>
        </p:nvPicPr>
        <p:blipFill>
          <a:blip r:embed="rId3"/>
          <a:stretch>
            <a:fillRect/>
          </a:stretch>
        </p:blipFill>
        <p:spPr>
          <a:xfrm>
            <a:off x="1827212" y="2328494"/>
            <a:ext cx="7923212" cy="4254868"/>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13A0-AD32-5CFB-C16A-0DDD9FFBF715}"/>
              </a:ext>
            </a:extLst>
          </p:cNvPr>
          <p:cNvSpPr>
            <a:spLocks noGrp="1"/>
          </p:cNvSpPr>
          <p:nvPr>
            <p:ph type="title"/>
          </p:nvPr>
        </p:nvSpPr>
        <p:spPr/>
        <p:txBody>
          <a:bodyPr/>
          <a:lstStyle/>
          <a:p>
            <a:r>
              <a:rPr lang="en-US" dirty="0"/>
              <a:t>Strategic Enrollment</a:t>
            </a:r>
          </a:p>
        </p:txBody>
      </p:sp>
      <p:pic>
        <p:nvPicPr>
          <p:cNvPr id="5" name="Content Placeholder 4">
            <a:extLst>
              <a:ext uri="{FF2B5EF4-FFF2-40B4-BE49-F238E27FC236}">
                <a16:creationId xmlns:a16="http://schemas.microsoft.com/office/drawing/2014/main" id="{F6EA98A4-DF17-0353-E1DD-EB2200016C4B}"/>
              </a:ext>
            </a:extLst>
          </p:cNvPr>
          <p:cNvPicPr>
            <a:picLocks noGrp="1" noChangeAspect="1"/>
          </p:cNvPicPr>
          <p:nvPr>
            <p:ph idx="1"/>
          </p:nvPr>
        </p:nvPicPr>
        <p:blipFill>
          <a:blip r:embed="rId2"/>
          <a:stretch>
            <a:fillRect/>
          </a:stretch>
        </p:blipFill>
        <p:spPr>
          <a:xfrm>
            <a:off x="1298396" y="1676400"/>
            <a:ext cx="9592032" cy="5041777"/>
          </a:xfrm>
        </p:spPr>
      </p:pic>
    </p:spTree>
    <p:extLst>
      <p:ext uri="{BB962C8B-B14F-4D97-AF65-F5344CB8AC3E}">
        <p14:creationId xmlns:p14="http://schemas.microsoft.com/office/powerpoint/2010/main" val="386713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79EB-BCE0-5488-AE90-0F923DF45F47}"/>
              </a:ext>
            </a:extLst>
          </p:cNvPr>
          <p:cNvSpPr>
            <a:spLocks noGrp="1"/>
          </p:cNvSpPr>
          <p:nvPr>
            <p:ph type="title"/>
          </p:nvPr>
        </p:nvSpPr>
        <p:spPr>
          <a:xfrm>
            <a:off x="1522414" y="274638"/>
            <a:ext cx="9143998" cy="1020762"/>
          </a:xfrm>
        </p:spPr>
        <p:txBody>
          <a:bodyPr anchor="b">
            <a:normAutofit/>
          </a:bodyPr>
          <a:lstStyle/>
          <a:p>
            <a:pPr algn="ctr"/>
            <a:r>
              <a:rPr lang="en-US"/>
              <a:t>Strategic Plan Priorities </a:t>
            </a:r>
            <a:br>
              <a:rPr lang="en-US"/>
            </a:br>
            <a:r>
              <a:rPr lang="en-US"/>
              <a:t>Academic Excellence</a:t>
            </a:r>
          </a:p>
        </p:txBody>
      </p:sp>
      <p:sp>
        <p:nvSpPr>
          <p:cNvPr id="3" name="Content Placeholder 2">
            <a:extLst>
              <a:ext uri="{FF2B5EF4-FFF2-40B4-BE49-F238E27FC236}">
                <a16:creationId xmlns:a16="http://schemas.microsoft.com/office/drawing/2014/main" id="{62E47E6F-C6F2-8F68-3EB2-A2B2B05BDEBC}"/>
              </a:ext>
            </a:extLst>
          </p:cNvPr>
          <p:cNvSpPr>
            <a:spLocks noGrp="1"/>
          </p:cNvSpPr>
          <p:nvPr>
            <p:ph sz="half" idx="1"/>
          </p:nvPr>
        </p:nvSpPr>
        <p:spPr>
          <a:xfrm>
            <a:off x="1522413" y="1905000"/>
            <a:ext cx="4419599" cy="4267200"/>
          </a:xfrm>
        </p:spPr>
        <p:txBody>
          <a:bodyPr vert="horz" lIns="91440" tIns="45720" rIns="91440" bIns="45720" rtlCol="0" anchor="t">
            <a:normAutofit/>
          </a:bodyPr>
          <a:lstStyle/>
          <a:p>
            <a:pPr marL="0" indent="0">
              <a:buNone/>
            </a:pPr>
            <a:r>
              <a:rPr lang="en-US" u="sng"/>
              <a:t>Strengthen Catholic Identity</a:t>
            </a:r>
            <a:endParaRPr lang="en-US"/>
          </a:p>
          <a:p>
            <a:pPr marL="0" indent="0">
              <a:buNone/>
            </a:pPr>
            <a:r>
              <a:rPr lang="en-US"/>
              <a:t>Review Mission and Philosophy of General Education to align with Ex Corde Ecclesiae</a:t>
            </a:r>
          </a:p>
          <a:p>
            <a:pPr marL="0" indent="0">
              <a:buNone/>
            </a:pPr>
            <a:r>
              <a:rPr lang="en-US"/>
              <a:t>Increase number of Catholic students.</a:t>
            </a:r>
          </a:p>
        </p:txBody>
      </p:sp>
      <p:sp>
        <p:nvSpPr>
          <p:cNvPr id="13" name="Content Placeholder 3">
            <a:extLst>
              <a:ext uri="{FF2B5EF4-FFF2-40B4-BE49-F238E27FC236}">
                <a16:creationId xmlns:a16="http://schemas.microsoft.com/office/drawing/2014/main" id="{503E90AC-062F-CBE1-8E52-A3FAA4310D90}"/>
              </a:ext>
            </a:extLst>
          </p:cNvPr>
          <p:cNvSpPr>
            <a:spLocks noGrp="1"/>
          </p:cNvSpPr>
          <p:nvPr>
            <p:ph sz="half" idx="2"/>
          </p:nvPr>
        </p:nvSpPr>
        <p:spPr>
          <a:xfrm>
            <a:off x="6246815" y="1905000"/>
            <a:ext cx="4419598" cy="4267200"/>
          </a:xfrm>
        </p:spPr>
        <p:txBody>
          <a:bodyPr vert="horz" lIns="91440" tIns="45720" rIns="91440" bIns="45720" rtlCol="0" anchor="t">
            <a:normAutofit/>
          </a:bodyPr>
          <a:lstStyle/>
          <a:p>
            <a:pPr marL="0" indent="0">
              <a:buNone/>
            </a:pPr>
            <a:r>
              <a:rPr lang="en-US" u="sng"/>
              <a:t>Realign Academic Offerings</a:t>
            </a:r>
          </a:p>
          <a:p>
            <a:pPr marL="0" indent="0">
              <a:buNone/>
            </a:pPr>
            <a:r>
              <a:rPr lang="en-US"/>
              <a:t>Revise and expand academic programs and course offerings to meet student and workforce needs.</a:t>
            </a:r>
          </a:p>
          <a:p>
            <a:pPr marL="0" indent="0">
              <a:buNone/>
            </a:pPr>
            <a:r>
              <a:rPr lang="en-US"/>
              <a:t>Expand programming (BSN, Public Health)</a:t>
            </a:r>
          </a:p>
          <a:p>
            <a:pPr marL="0" indent="0">
              <a:buNone/>
            </a:pPr>
            <a:r>
              <a:rPr lang="en-US"/>
              <a:t>Develop service- learning program with focus on Corporal Works of Mercy.</a:t>
            </a:r>
          </a:p>
        </p:txBody>
      </p:sp>
      <p:pic>
        <p:nvPicPr>
          <p:cNvPr id="5" name="Picture 4" descr="A logo for a college&#10;&#10;Description automatically generated">
            <a:extLst>
              <a:ext uri="{FF2B5EF4-FFF2-40B4-BE49-F238E27FC236}">
                <a16:creationId xmlns:a16="http://schemas.microsoft.com/office/drawing/2014/main" id="{46DEE0AC-AF13-3A33-CAE4-0C61549C652F}"/>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30759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E4DB89-1D35-0B41-4AB2-741753BFA655}"/>
              </a:ext>
            </a:extLst>
          </p:cNvPr>
          <p:cNvSpPr>
            <a:spLocks noGrp="1"/>
          </p:cNvSpPr>
          <p:nvPr>
            <p:ph type="title"/>
          </p:nvPr>
        </p:nvSpPr>
        <p:spPr>
          <a:xfrm>
            <a:off x="1522414" y="274638"/>
            <a:ext cx="9143998" cy="1020762"/>
          </a:xfrm>
        </p:spPr>
        <p:txBody>
          <a:bodyPr/>
          <a:lstStyle/>
          <a:p>
            <a:r>
              <a:rPr lang="en-US"/>
              <a:t>HLC Accreditation</a:t>
            </a:r>
          </a:p>
          <a:p>
            <a:endParaRPr lang="en-US"/>
          </a:p>
        </p:txBody>
      </p:sp>
      <p:sp>
        <p:nvSpPr>
          <p:cNvPr id="11" name="Content Placeholder 2">
            <a:extLst>
              <a:ext uri="{FF2B5EF4-FFF2-40B4-BE49-F238E27FC236}">
                <a16:creationId xmlns:a16="http://schemas.microsoft.com/office/drawing/2014/main" id="{BC8D734F-098F-BE90-B5E6-DD1E59719B04}"/>
              </a:ext>
            </a:extLst>
          </p:cNvPr>
          <p:cNvSpPr>
            <a:spLocks noGrp="1"/>
          </p:cNvSpPr>
          <p:nvPr>
            <p:ph sz="half" idx="1"/>
          </p:nvPr>
        </p:nvSpPr>
        <p:spPr>
          <a:xfrm>
            <a:off x="1522413" y="1905000"/>
            <a:ext cx="4419599" cy="4267200"/>
          </a:xfrm>
        </p:spPr>
        <p:txBody>
          <a:bodyPr vert="horz" lIns="91440" tIns="45720" rIns="91440" bIns="45720" rtlCol="0" anchor="t">
            <a:normAutofit/>
          </a:bodyPr>
          <a:lstStyle/>
          <a:p>
            <a:r>
              <a:rPr lang="en-US"/>
              <a:t>4 Yr. Visit Feb. 20-21, 2023</a:t>
            </a:r>
          </a:p>
          <a:p>
            <a:endParaRPr lang="en-US"/>
          </a:p>
          <a:p>
            <a:endParaRPr lang="en-US"/>
          </a:p>
          <a:p>
            <a:endParaRPr lang="en-US"/>
          </a:p>
          <a:p>
            <a:endParaRPr lang="en-US"/>
          </a:p>
          <a:p>
            <a:r>
              <a:rPr lang="en-US"/>
              <a:t>Next visit: 2028-2029</a:t>
            </a:r>
          </a:p>
        </p:txBody>
      </p:sp>
      <p:sp>
        <p:nvSpPr>
          <p:cNvPr id="13" name="Content Placeholder 3">
            <a:extLst>
              <a:ext uri="{FF2B5EF4-FFF2-40B4-BE49-F238E27FC236}">
                <a16:creationId xmlns:a16="http://schemas.microsoft.com/office/drawing/2014/main" id="{84740156-CE80-D57D-9418-96EDA4948BC5}"/>
              </a:ext>
            </a:extLst>
          </p:cNvPr>
          <p:cNvSpPr>
            <a:spLocks noGrp="1"/>
          </p:cNvSpPr>
          <p:nvPr>
            <p:ph sz="half" idx="2"/>
          </p:nvPr>
        </p:nvSpPr>
        <p:spPr>
          <a:xfrm>
            <a:off x="6246815" y="1905000"/>
            <a:ext cx="4419598" cy="4267200"/>
          </a:xfrm>
        </p:spPr>
        <p:txBody>
          <a:bodyPr/>
          <a:lstStyle/>
          <a:p>
            <a:endParaRPr lang="en-US"/>
          </a:p>
        </p:txBody>
      </p:sp>
      <p:pic>
        <p:nvPicPr>
          <p:cNvPr id="6" name="Picture 10" descr="A screenshot of a review dashboard&#10;&#10;Description automatically generated">
            <a:extLst>
              <a:ext uri="{FF2B5EF4-FFF2-40B4-BE49-F238E27FC236}">
                <a16:creationId xmlns:a16="http://schemas.microsoft.com/office/drawing/2014/main" id="{B68D76D1-1B15-59CD-A9A6-42C2CFD56D03}"/>
              </a:ext>
            </a:extLst>
          </p:cNvPr>
          <p:cNvPicPr>
            <a:picLocks noChangeAspect="1"/>
          </p:cNvPicPr>
          <p:nvPr/>
        </p:nvPicPr>
        <p:blipFill>
          <a:blip r:embed="rId2"/>
          <a:stretch>
            <a:fillRect/>
          </a:stretch>
        </p:blipFill>
        <p:spPr>
          <a:xfrm>
            <a:off x="6303483" y="1484756"/>
            <a:ext cx="4995126" cy="5114555"/>
          </a:xfrm>
          <a:prstGeom prst="rect">
            <a:avLst/>
          </a:prstGeom>
        </p:spPr>
      </p:pic>
      <p:pic>
        <p:nvPicPr>
          <p:cNvPr id="8" name="Picture 6" descr="A close up of a word&#10;&#10;Description automatically generated">
            <a:extLst>
              <a:ext uri="{FF2B5EF4-FFF2-40B4-BE49-F238E27FC236}">
                <a16:creationId xmlns:a16="http://schemas.microsoft.com/office/drawing/2014/main" id="{2C594639-12D9-6022-7683-36E48C9E0FA0}"/>
              </a:ext>
            </a:extLst>
          </p:cNvPr>
          <p:cNvPicPr>
            <a:picLocks noChangeAspect="1"/>
          </p:cNvPicPr>
          <p:nvPr/>
        </p:nvPicPr>
        <p:blipFill>
          <a:blip r:embed="rId3"/>
          <a:stretch>
            <a:fillRect/>
          </a:stretch>
        </p:blipFill>
        <p:spPr>
          <a:xfrm>
            <a:off x="2169087" y="2969230"/>
            <a:ext cx="2718286" cy="614294"/>
          </a:xfrm>
          <a:prstGeom prst="rect">
            <a:avLst/>
          </a:prstGeom>
        </p:spPr>
      </p:pic>
      <p:pic>
        <p:nvPicPr>
          <p:cNvPr id="3" name="Picture 2" descr="A logo for a college&#10;&#10;Description automatically generated">
            <a:extLst>
              <a:ext uri="{FF2B5EF4-FFF2-40B4-BE49-F238E27FC236}">
                <a16:creationId xmlns:a16="http://schemas.microsoft.com/office/drawing/2014/main" id="{783FD2E0-C0BD-093D-BA36-7B73EC708404}"/>
              </a:ext>
            </a:extLst>
          </p:cNvPr>
          <p:cNvPicPr>
            <a:picLocks noChangeAspect="1"/>
          </p:cNvPicPr>
          <p:nvPr/>
        </p:nvPicPr>
        <p:blipFill>
          <a:blip r:embed="rId4"/>
          <a:stretch>
            <a:fillRect/>
          </a:stretch>
        </p:blipFill>
        <p:spPr>
          <a:xfrm>
            <a:off x="164647" y="137225"/>
            <a:ext cx="707203" cy="652574"/>
          </a:xfrm>
          <a:prstGeom prst="rect">
            <a:avLst/>
          </a:prstGeom>
        </p:spPr>
      </p:pic>
    </p:spTree>
    <p:extLst>
      <p:ext uri="{BB962C8B-B14F-4D97-AF65-F5344CB8AC3E}">
        <p14:creationId xmlns:p14="http://schemas.microsoft.com/office/powerpoint/2010/main" val="245644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925A-4752-8CBB-D4C9-036D7E07D348}"/>
              </a:ext>
            </a:extLst>
          </p:cNvPr>
          <p:cNvSpPr>
            <a:spLocks noGrp="1"/>
          </p:cNvSpPr>
          <p:nvPr>
            <p:ph type="title"/>
          </p:nvPr>
        </p:nvSpPr>
        <p:spPr>
          <a:xfrm>
            <a:off x="1522414" y="274638"/>
            <a:ext cx="9143998" cy="1020762"/>
          </a:xfrm>
        </p:spPr>
        <p:txBody>
          <a:bodyPr anchor="b">
            <a:normAutofit/>
          </a:bodyPr>
          <a:lstStyle/>
          <a:p>
            <a:r>
              <a:rPr lang="en-US"/>
              <a:t>Budget Process</a:t>
            </a:r>
          </a:p>
        </p:txBody>
      </p:sp>
      <p:sp>
        <p:nvSpPr>
          <p:cNvPr id="9" name="Content Placeholder 2">
            <a:extLst>
              <a:ext uri="{FF2B5EF4-FFF2-40B4-BE49-F238E27FC236}">
                <a16:creationId xmlns:a16="http://schemas.microsoft.com/office/drawing/2014/main" id="{938DC223-59A4-4533-39B5-59388C4A8DCD}"/>
              </a:ext>
            </a:extLst>
          </p:cNvPr>
          <p:cNvSpPr>
            <a:spLocks noGrp="1"/>
          </p:cNvSpPr>
          <p:nvPr>
            <p:ph idx="1"/>
          </p:nvPr>
        </p:nvSpPr>
        <p:spPr>
          <a:xfrm>
            <a:off x="1522414" y="1905000"/>
            <a:ext cx="9144000" cy="4267200"/>
          </a:xfrm>
        </p:spPr>
        <p:txBody>
          <a:bodyPr vert="horz" lIns="91440" tIns="45720" rIns="91440" bIns="45720" rtlCol="0" anchor="t">
            <a:normAutofit/>
          </a:bodyPr>
          <a:lstStyle/>
          <a:p>
            <a:r>
              <a:rPr lang="en-US" sz="1200" u="sng">
                <a:latin typeface="Times New Roman"/>
                <a:cs typeface="Times New Roman"/>
              </a:rPr>
              <a:t>Budgeting Process</a:t>
            </a:r>
            <a:r>
              <a:rPr lang="en-US" sz="1200" b="1">
                <a:latin typeface="Times New Roman"/>
                <a:cs typeface="Times New Roman"/>
              </a:rPr>
              <a:t> –</a:t>
            </a:r>
            <a:r>
              <a:rPr lang="en-US" sz="1200">
                <a:latin typeface="Times New Roman"/>
                <a:cs typeface="Times New Roman"/>
              </a:rPr>
              <a:t> The College’s budgeting process begins in December when the COO and CFO convene all departmental directors for a preliminary discussion of each department’s budget needs for the upcoming year. This meeting is designed to ensure that all department heads understand the nature and scope of budget needs across the college. Each department then meets together in January to formalize their initial budget requests. </a:t>
            </a:r>
          </a:p>
          <a:p>
            <a:r>
              <a:rPr lang="en-US" sz="1200">
                <a:latin typeface="Times New Roman"/>
                <a:cs typeface="Times New Roman"/>
              </a:rPr>
              <a:t>Once all budgets have been submitted, the COO and CFO meet individually with department heads to review budget requests as compared to past spending and to assessment outcomes and strategic goals. After this meeting, department heads revise and resubmit their budget requests to the COO and CFO. All budget requests must explicitly link funding requests to assessment and strategic goals. </a:t>
            </a:r>
          </a:p>
          <a:p>
            <a:r>
              <a:rPr lang="en-US" sz="1200">
                <a:latin typeface="Times New Roman"/>
                <a:cs typeface="Times New Roman"/>
              </a:rPr>
              <a:t>The COO and CFO then compare requested budget amounts to projected revenue and recommend adjustments as needed to bring projected expenses in line with revenue. The proposed budget is presented to the Board’s Finance Committee for review and approval before being presented to the full Board at the February meeting. Further adjustments may be made by the Cabinet prior to the approval vote by the Board in May.</a:t>
            </a:r>
          </a:p>
          <a:p>
            <a:r>
              <a:rPr lang="en-US" sz="1200">
                <a:latin typeface="Times New Roman"/>
                <a:cs typeface="Times New Roman"/>
              </a:rPr>
              <a:t>Once the Board has approved the budget, the CFO and COO meet with department heads to review their approved budget. Department heads sign their approved budget, and the Business Office tracks actual expenses against the approved budgets throughout the fiscal year. </a:t>
            </a:r>
          </a:p>
          <a:p>
            <a:endParaRPr lang="en-US"/>
          </a:p>
        </p:txBody>
      </p:sp>
      <p:pic>
        <p:nvPicPr>
          <p:cNvPr id="4" name="Picture 3" descr="A logo for a college&#10;&#10;Description automatically generated">
            <a:extLst>
              <a:ext uri="{FF2B5EF4-FFF2-40B4-BE49-F238E27FC236}">
                <a16:creationId xmlns:a16="http://schemas.microsoft.com/office/drawing/2014/main" id="{86617854-5FB6-6FE5-A22D-D7AF38AA7A73}"/>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3905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College Policies and Procedures</a:t>
            </a:r>
          </a:p>
        </p:txBody>
      </p:sp>
      <p:pic>
        <p:nvPicPr>
          <p:cNvPr id="3" name="Picture 3" descr="A screenshot of a computer&#10;&#10;Description automatically generated">
            <a:extLst>
              <a:ext uri="{FF2B5EF4-FFF2-40B4-BE49-F238E27FC236}">
                <a16:creationId xmlns:a16="http://schemas.microsoft.com/office/drawing/2014/main" id="{0EC856EA-9B04-7511-84AC-D04E2C4005F9}"/>
              </a:ext>
            </a:extLst>
          </p:cNvPr>
          <p:cNvPicPr>
            <a:picLocks noGrp="1" noChangeAspect="1"/>
          </p:cNvPicPr>
          <p:nvPr>
            <p:ph idx="1"/>
          </p:nvPr>
        </p:nvPicPr>
        <p:blipFill>
          <a:blip r:embed="rId2"/>
          <a:stretch>
            <a:fillRect/>
          </a:stretch>
        </p:blipFill>
        <p:spPr>
          <a:xfrm>
            <a:off x="1918410" y="2314575"/>
            <a:ext cx="8352008" cy="3448050"/>
          </a:xfrm>
        </p:spPr>
      </p:pic>
      <p:pic>
        <p:nvPicPr>
          <p:cNvPr id="5" name="Picture 4" descr="A logo for a college&#10;&#10;Description automatically generated">
            <a:extLst>
              <a:ext uri="{FF2B5EF4-FFF2-40B4-BE49-F238E27FC236}">
                <a16:creationId xmlns:a16="http://schemas.microsoft.com/office/drawing/2014/main" id="{24A1F64E-0032-5B93-42E4-3568E48D19F4}"/>
              </a:ext>
            </a:extLst>
          </p:cNvPr>
          <p:cNvPicPr>
            <a:picLocks noChangeAspect="1"/>
          </p:cNvPicPr>
          <p:nvPr/>
        </p:nvPicPr>
        <p:blipFill>
          <a:blip r:embed="rId3"/>
          <a:stretch>
            <a:fillRect/>
          </a:stretch>
        </p:blipFill>
        <p:spPr>
          <a:xfrm>
            <a:off x="164647" y="137225"/>
            <a:ext cx="707203" cy="652574"/>
          </a:xfrm>
          <a:prstGeom prst="rect">
            <a:avLst/>
          </a:prstGeom>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D9D9-1E11-6352-9001-5D6205A0E80E}"/>
              </a:ext>
            </a:extLst>
          </p:cNvPr>
          <p:cNvSpPr>
            <a:spLocks noGrp="1"/>
          </p:cNvSpPr>
          <p:nvPr>
            <p:ph type="title"/>
          </p:nvPr>
        </p:nvSpPr>
        <p:spPr/>
        <p:txBody>
          <a:bodyPr/>
          <a:lstStyle/>
          <a:p>
            <a:r>
              <a:rPr lang="en-US"/>
              <a:t>Compliance with GLBA-Safeguards Rule</a:t>
            </a:r>
          </a:p>
        </p:txBody>
      </p:sp>
      <p:sp>
        <p:nvSpPr>
          <p:cNvPr id="3" name="Content Placeholder 2">
            <a:extLst>
              <a:ext uri="{FF2B5EF4-FFF2-40B4-BE49-F238E27FC236}">
                <a16:creationId xmlns:a16="http://schemas.microsoft.com/office/drawing/2014/main" id="{60CB526F-80B0-7D39-3288-9341C1533C9F}"/>
              </a:ext>
            </a:extLst>
          </p:cNvPr>
          <p:cNvSpPr>
            <a:spLocks noGrp="1"/>
          </p:cNvSpPr>
          <p:nvPr>
            <p:ph idx="1"/>
          </p:nvPr>
        </p:nvSpPr>
        <p:spPr/>
        <p:txBody>
          <a:bodyPr vert="horz" lIns="91440" tIns="45720" rIns="91440" bIns="45720" rtlCol="0" anchor="t">
            <a:normAutofit/>
          </a:bodyPr>
          <a:lstStyle/>
          <a:p>
            <a:r>
              <a:rPr lang="en-US"/>
              <a:t>US Dept. Of Education applies to all postsecondary institutions that participate in financial aid programs under Title IV.</a:t>
            </a:r>
          </a:p>
          <a:p>
            <a:r>
              <a:rPr lang="en-US"/>
              <a:t>Institutions are required to develop and implement an information security program and appoint an Information Security Officer on campus.</a:t>
            </a:r>
          </a:p>
          <a:p>
            <a:r>
              <a:rPr lang="en-US"/>
              <a:t>Cybersecurity and data privacy are critical for protecting student information. We must be prepared for a security breach and have a plan to respond to one.</a:t>
            </a:r>
          </a:p>
          <a:p>
            <a:r>
              <a:rPr lang="en-US"/>
              <a:t>Financial implications for the college</a:t>
            </a:r>
          </a:p>
        </p:txBody>
      </p:sp>
    </p:spTree>
    <p:extLst>
      <p:ext uri="{BB962C8B-B14F-4D97-AF65-F5344CB8AC3E}">
        <p14:creationId xmlns:p14="http://schemas.microsoft.com/office/powerpoint/2010/main" val="157579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5DDE-7359-0447-4C47-35AA3F5DC068}"/>
              </a:ext>
            </a:extLst>
          </p:cNvPr>
          <p:cNvSpPr>
            <a:spLocks noGrp="1"/>
          </p:cNvSpPr>
          <p:nvPr>
            <p:ph type="title"/>
          </p:nvPr>
        </p:nvSpPr>
        <p:spPr/>
        <p:txBody>
          <a:bodyPr/>
          <a:lstStyle/>
          <a:p>
            <a:r>
              <a:rPr lang="en-US"/>
              <a:t>Lisa Stoothoff</a:t>
            </a:r>
          </a:p>
        </p:txBody>
      </p:sp>
      <p:sp>
        <p:nvSpPr>
          <p:cNvPr id="3" name="Content Placeholder 2">
            <a:extLst>
              <a:ext uri="{FF2B5EF4-FFF2-40B4-BE49-F238E27FC236}">
                <a16:creationId xmlns:a16="http://schemas.microsoft.com/office/drawing/2014/main" id="{94F5476A-2712-F445-0090-EF199793E758}"/>
              </a:ext>
            </a:extLst>
          </p:cNvPr>
          <p:cNvSpPr>
            <a:spLocks noGrp="1"/>
          </p:cNvSpPr>
          <p:nvPr>
            <p:ph idx="1"/>
          </p:nvPr>
        </p:nvSpPr>
        <p:spPr/>
        <p:txBody>
          <a:bodyPr vert="horz" lIns="91440" tIns="45720" rIns="91440" bIns="45720" rtlCol="0" anchor="t">
            <a:normAutofit/>
          </a:bodyPr>
          <a:lstStyle/>
          <a:p>
            <a:r>
              <a:rPr lang="en-US">
                <a:hlinkClick r:id="rId2"/>
              </a:rPr>
              <a:t>Lstoothoff@donnelly.edu</a:t>
            </a:r>
            <a:endParaRPr lang="en-US"/>
          </a:p>
          <a:p>
            <a:r>
              <a:rPr lang="en-US"/>
              <a:t>913-621-8726</a:t>
            </a:r>
          </a:p>
          <a:p>
            <a:endParaRPr lang="en-US"/>
          </a:p>
        </p:txBody>
      </p:sp>
      <p:pic>
        <p:nvPicPr>
          <p:cNvPr id="5" name="Picture 4" descr="A logo for a college&#10;&#10;Description automatically generated">
            <a:extLst>
              <a:ext uri="{FF2B5EF4-FFF2-40B4-BE49-F238E27FC236}">
                <a16:creationId xmlns:a16="http://schemas.microsoft.com/office/drawing/2014/main" id="{5E2513FB-7A7A-37FD-C07A-E814EBB2FA2A}"/>
              </a:ext>
            </a:extLst>
          </p:cNvPr>
          <p:cNvPicPr>
            <a:picLocks noChangeAspect="1"/>
          </p:cNvPicPr>
          <p:nvPr/>
        </p:nvPicPr>
        <p:blipFill>
          <a:blip r:embed="rId3"/>
          <a:stretch>
            <a:fillRect/>
          </a:stretch>
        </p:blipFill>
        <p:spPr>
          <a:xfrm>
            <a:off x="164647" y="137225"/>
            <a:ext cx="707203" cy="652574"/>
          </a:xfrm>
          <a:prstGeom prst="rect">
            <a:avLst/>
          </a:prstGeom>
        </p:spPr>
      </p:pic>
    </p:spTree>
    <p:extLst>
      <p:ext uri="{BB962C8B-B14F-4D97-AF65-F5344CB8AC3E}">
        <p14:creationId xmlns:p14="http://schemas.microsoft.com/office/powerpoint/2010/main" val="228602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vert="horz" lIns="91440" tIns="45720" rIns="91440" bIns="45720" rtlCol="0" anchor="t">
            <a:normAutofit/>
          </a:bodyPr>
          <a:lstStyle/>
          <a:p>
            <a:pPr marL="0" indent="0">
              <a:buNone/>
            </a:pPr>
            <a:r>
              <a:rPr lang="en-US" u="sng" dirty="0"/>
              <a:t>Dean of the College</a:t>
            </a:r>
          </a:p>
          <a:p>
            <a:pPr lvl="1"/>
            <a:r>
              <a:rPr lang="en-US" dirty="0"/>
              <a:t>Academic Affairs</a:t>
            </a:r>
          </a:p>
          <a:p>
            <a:pPr lvl="1"/>
            <a:r>
              <a:rPr lang="en-US" dirty="0"/>
              <a:t>Student Affairs</a:t>
            </a:r>
          </a:p>
          <a:p>
            <a:pPr marL="0" indent="0">
              <a:buNone/>
            </a:pPr>
            <a:r>
              <a:rPr lang="en-US" u="sng" dirty="0"/>
              <a:t>COO Responsibilities</a:t>
            </a:r>
          </a:p>
          <a:p>
            <a:pPr marL="0" indent="0">
              <a:buNone/>
            </a:pPr>
            <a:r>
              <a:rPr lang="en-US" dirty="0"/>
              <a:t>Organizational Flow</a:t>
            </a:r>
            <a:endParaRPr lang="en-US"/>
          </a:p>
          <a:p>
            <a:pPr marL="0" indent="0">
              <a:buNone/>
            </a:pPr>
            <a:r>
              <a:rPr lang="en-US"/>
              <a:t>     -  </a:t>
            </a:r>
            <a:r>
              <a:rPr lang="en-US" dirty="0"/>
              <a:t>Strategic Plan Updates</a:t>
            </a:r>
            <a:endParaRPr lang="en-US"/>
          </a:p>
          <a:p>
            <a:pPr lvl="1">
              <a:buFont typeface="Calibri" pitchFamily="49" charset="0"/>
              <a:buChar char="-"/>
            </a:pPr>
            <a:r>
              <a:rPr lang="en-US" dirty="0"/>
              <a:t>HLC Accreditation</a:t>
            </a:r>
            <a:endParaRPr lang="en-US"/>
          </a:p>
          <a:p>
            <a:pPr lvl="1"/>
            <a:r>
              <a:rPr lang="en-US" dirty="0"/>
              <a:t>Policies and Procedures</a:t>
            </a:r>
          </a:p>
          <a:p>
            <a:pPr marL="0" indent="0">
              <a:buNone/>
            </a:pPr>
            <a:endParaRPr lang="en-US" dirty="0"/>
          </a:p>
        </p:txBody>
      </p:sp>
      <p:pic>
        <p:nvPicPr>
          <p:cNvPr id="3" name="Picture 4" descr="A logo for a college&#10;&#10;Description automatically generated">
            <a:extLst>
              <a:ext uri="{FF2B5EF4-FFF2-40B4-BE49-F238E27FC236}">
                <a16:creationId xmlns:a16="http://schemas.microsoft.com/office/drawing/2014/main" id="{DBD43D8B-A398-7183-ADCC-8AB102C62C62}"/>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Affairs</a:t>
            </a:r>
          </a:p>
        </p:txBody>
      </p:sp>
      <p:sp>
        <p:nvSpPr>
          <p:cNvPr id="5" name="Content Placeholder 4"/>
          <p:cNvSpPr>
            <a:spLocks noGrp="1"/>
          </p:cNvSpPr>
          <p:nvPr>
            <p:ph sz="half" idx="1"/>
          </p:nvPr>
        </p:nvSpPr>
        <p:spPr/>
        <p:txBody>
          <a:bodyPr vert="horz" lIns="91440" tIns="45720" rIns="91440" bIns="45720" rtlCol="0" anchor="t">
            <a:normAutofit fontScale="47500" lnSpcReduction="20000"/>
          </a:bodyPr>
          <a:lstStyle/>
          <a:p>
            <a:r>
              <a:rPr lang="en-US" dirty="0"/>
              <a:t>Faculty for Main Campus and Lansing Correctional Facilities</a:t>
            </a:r>
          </a:p>
          <a:p>
            <a:r>
              <a:rPr lang="en-US" dirty="0"/>
              <a:t>College Credit Now (Coordinator of Academic Affairs)</a:t>
            </a:r>
          </a:p>
          <a:p>
            <a:r>
              <a:rPr lang="en-US" dirty="0"/>
              <a:t>College Workshops</a:t>
            </a:r>
          </a:p>
          <a:p>
            <a:r>
              <a:rPr lang="en-US" dirty="0"/>
              <a:t>Assessment Council (Coordinator of Curriculum, Assessment and Distance Learning)</a:t>
            </a:r>
          </a:p>
          <a:p>
            <a:r>
              <a:rPr lang="en-US" dirty="0"/>
              <a:t>Administrative Council</a:t>
            </a:r>
          </a:p>
          <a:p>
            <a:r>
              <a:rPr lang="en-US" dirty="0"/>
              <a:t>Academic Council</a:t>
            </a:r>
          </a:p>
          <a:p>
            <a:r>
              <a:rPr lang="en-US" dirty="0"/>
              <a:t>Convocation/Graduation</a:t>
            </a:r>
          </a:p>
          <a:p>
            <a:r>
              <a:rPr lang="en-US" dirty="0"/>
              <a:t>Title V</a:t>
            </a:r>
          </a:p>
          <a:p>
            <a:r>
              <a:rPr lang="en-US" dirty="0"/>
              <a:t>Academic Calendar</a:t>
            </a:r>
          </a:p>
          <a:p>
            <a:r>
              <a:rPr lang="en-US" dirty="0"/>
              <a:t>Academic and Student Affairs Leadership Team</a:t>
            </a:r>
          </a:p>
          <a:p>
            <a:r>
              <a:rPr lang="en-US" dirty="0"/>
              <a:t>Accommodations </a:t>
            </a:r>
          </a:p>
          <a:p>
            <a:pPr marL="0" indent="0">
              <a:buNone/>
            </a:pPr>
            <a:endParaRPr lang="en-US" dirty="0"/>
          </a:p>
          <a:p>
            <a:endParaRPr lang="en-US" dirty="0"/>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EF2BAF29-5E02-6A00-7AC2-2C29EFC7E32B}"/>
              </a:ext>
            </a:extLst>
          </p:cNvPr>
          <p:cNvSpPr>
            <a:spLocks noGrp="1"/>
          </p:cNvSpPr>
          <p:nvPr>
            <p:ph sz="half" idx="2"/>
          </p:nvPr>
        </p:nvSpPr>
        <p:spPr/>
        <p:txBody>
          <a:bodyPr vert="horz" lIns="91440" tIns="45720" rIns="91440" bIns="45720" rtlCol="0" anchor="t">
            <a:normAutofit fontScale="47500" lnSpcReduction="20000"/>
          </a:bodyPr>
          <a:lstStyle/>
          <a:p>
            <a:r>
              <a:rPr lang="en-US" dirty="0"/>
              <a:t>Common Read</a:t>
            </a:r>
          </a:p>
          <a:p>
            <a:r>
              <a:rPr lang="en-US" dirty="0"/>
              <a:t>Student Success Academy</a:t>
            </a:r>
          </a:p>
          <a:p>
            <a:r>
              <a:rPr lang="en-US" dirty="0"/>
              <a:t>Professional Development Trainings</a:t>
            </a:r>
          </a:p>
          <a:p>
            <a:r>
              <a:rPr lang="en-US" dirty="0"/>
              <a:t>Articulation Agreements/MOU</a:t>
            </a:r>
          </a:p>
          <a:p>
            <a:r>
              <a:rPr lang="en-US" dirty="0"/>
              <a:t>Dean's List, Honor Roll, Suspension and Probation </a:t>
            </a:r>
          </a:p>
          <a:p>
            <a:r>
              <a:rPr lang="en-US" dirty="0"/>
              <a:t>Course Schedules</a:t>
            </a:r>
          </a:p>
          <a:p>
            <a:r>
              <a:rPr lang="en-US" dirty="0"/>
              <a:t>Bookstore</a:t>
            </a:r>
          </a:p>
          <a:p>
            <a:r>
              <a:rPr lang="en-US" dirty="0"/>
              <a:t>Distance Learning Modality expansion</a:t>
            </a:r>
          </a:p>
          <a:p>
            <a:r>
              <a:rPr lang="en-US" dirty="0"/>
              <a:t>Building/Office Assignments</a:t>
            </a:r>
          </a:p>
          <a:p>
            <a:r>
              <a:rPr lang="en-US" dirty="0"/>
              <a:t>Title IX (students)</a:t>
            </a:r>
          </a:p>
          <a:p>
            <a:r>
              <a:rPr lang="en-US" dirty="0"/>
              <a:t>Academic Affairs Committee of the Board</a:t>
            </a:r>
          </a:p>
          <a:p>
            <a:r>
              <a:rPr lang="en-US"/>
              <a:t>Annual Budgeting Process with CFO</a:t>
            </a:r>
          </a:p>
          <a:p>
            <a:endParaRPr lang="en-US" dirty="0"/>
          </a:p>
          <a:p>
            <a:endParaRPr lang="en-US" dirty="0"/>
          </a:p>
        </p:txBody>
      </p:sp>
      <p:pic>
        <p:nvPicPr>
          <p:cNvPr id="8" name="Picture 4" descr="A logo for a college&#10;&#10;Description automatically generated">
            <a:extLst>
              <a:ext uri="{FF2B5EF4-FFF2-40B4-BE49-F238E27FC236}">
                <a16:creationId xmlns:a16="http://schemas.microsoft.com/office/drawing/2014/main" id="{CEC7DBCD-C3EA-4776-9FE0-BE76243371CC}"/>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Affairs-Faculty</a:t>
            </a:r>
          </a:p>
        </p:txBody>
      </p:sp>
      <p:sp>
        <p:nvSpPr>
          <p:cNvPr id="4" name="Content Placeholder 3">
            <a:extLst>
              <a:ext uri="{FF2B5EF4-FFF2-40B4-BE49-F238E27FC236}">
                <a16:creationId xmlns:a16="http://schemas.microsoft.com/office/drawing/2014/main" id="{889B56E9-B576-2059-F57C-12B5EAEF844E}"/>
              </a:ext>
            </a:extLst>
          </p:cNvPr>
          <p:cNvSpPr>
            <a:spLocks noGrp="1"/>
          </p:cNvSpPr>
          <p:nvPr>
            <p:ph idx="1"/>
          </p:nvPr>
        </p:nvSpPr>
        <p:spPr/>
        <p:txBody>
          <a:bodyPr vert="horz" lIns="91440" tIns="45720" rIns="91440" bIns="45720" rtlCol="0" anchor="t">
            <a:normAutofit/>
          </a:bodyPr>
          <a:lstStyle/>
          <a:p>
            <a:r>
              <a:rPr lang="en-US" u="sng" dirty="0"/>
              <a:t>Faculty</a:t>
            </a:r>
          </a:p>
          <a:p>
            <a:r>
              <a:rPr lang="en-US" dirty="0"/>
              <a:t>Humanities, Liberal Arts &amp; Sciences, Business Leadership (BA), Nursing (LPN certificate, RN) </a:t>
            </a:r>
          </a:p>
          <a:p>
            <a:pPr lvl="1"/>
            <a:r>
              <a:rPr lang="en-US" dirty="0"/>
              <a:t>13 FT and 20-30 adjuncts (per semester)  </a:t>
            </a:r>
          </a:p>
          <a:p>
            <a:pPr lvl="1"/>
            <a:r>
              <a:rPr lang="en-US" dirty="0"/>
              <a:t>FT teach up to 5/5 load (5 classes per semester or 15 credit hours)</a:t>
            </a:r>
          </a:p>
          <a:p>
            <a:pPr lvl="1"/>
            <a:r>
              <a:rPr lang="en-US" dirty="0"/>
              <a:t>FT faculty hired on a rank and promotion process but no tenure.</a:t>
            </a:r>
          </a:p>
          <a:p>
            <a:pPr lvl="1"/>
            <a:r>
              <a:rPr lang="en-US" dirty="0"/>
              <a:t>Adjuncts hired per credit hour, teaching up to 9 CRHRS per semester</a:t>
            </a:r>
          </a:p>
          <a:p>
            <a:pPr lvl="1"/>
            <a:r>
              <a:rPr lang="en-US" dirty="0"/>
              <a:t>Nursing clinical adjuncts (10 per semester) paid per hour.</a:t>
            </a:r>
          </a:p>
          <a:p>
            <a:pPr lvl="1"/>
            <a:endParaRPr lang="en-US" dirty="0"/>
          </a:p>
          <a:p>
            <a:pPr lvl="1"/>
            <a:endParaRPr lang="en-US" dirty="0"/>
          </a:p>
          <a:p>
            <a:pPr lvl="1"/>
            <a:endParaRPr lang="en-US" dirty="0"/>
          </a:p>
        </p:txBody>
      </p:sp>
      <p:pic>
        <p:nvPicPr>
          <p:cNvPr id="7" name="Picture 4" descr="A logo for a college&#10;&#10;Description automatically generated">
            <a:extLst>
              <a:ext uri="{FF2B5EF4-FFF2-40B4-BE49-F238E27FC236}">
                <a16:creationId xmlns:a16="http://schemas.microsoft.com/office/drawing/2014/main" id="{B4030F23-A6CC-1DA1-B4CB-6112B0BCF059}"/>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Offered</a:t>
            </a:r>
          </a:p>
        </p:txBody>
      </p:sp>
      <p:sp>
        <p:nvSpPr>
          <p:cNvPr id="3" name="Text Placeholder 2"/>
          <p:cNvSpPr>
            <a:spLocks noGrp="1"/>
          </p:cNvSpPr>
          <p:nvPr>
            <p:ph type="body" idx="1"/>
          </p:nvPr>
        </p:nvSpPr>
        <p:spPr>
          <a:xfrm>
            <a:off x="1522413" y="1905000"/>
            <a:ext cx="3978034" cy="762000"/>
          </a:xfrm>
        </p:spPr>
        <p:txBody>
          <a:bodyPr/>
          <a:lstStyle/>
          <a:p>
            <a:r>
              <a:rPr lang="en-US" u="sng" dirty="0"/>
              <a:t>Associate Degrees</a:t>
            </a:r>
          </a:p>
        </p:txBody>
      </p:sp>
      <p:sp>
        <p:nvSpPr>
          <p:cNvPr id="4" name="Content Placeholder 3"/>
          <p:cNvSpPr>
            <a:spLocks noGrp="1"/>
          </p:cNvSpPr>
          <p:nvPr>
            <p:ph sz="half" idx="2"/>
          </p:nvPr>
        </p:nvSpPr>
        <p:spPr/>
        <p:txBody>
          <a:bodyPr vert="horz" lIns="91440" tIns="45720" rIns="91440" bIns="45720" rtlCol="0" anchor="t">
            <a:normAutofit/>
          </a:bodyPr>
          <a:lstStyle/>
          <a:p>
            <a:r>
              <a:rPr lang="en-US" dirty="0"/>
              <a:t>Associate of Arts</a:t>
            </a:r>
          </a:p>
          <a:p>
            <a:r>
              <a:rPr lang="en-US" dirty="0"/>
              <a:t>Associate of Science</a:t>
            </a:r>
          </a:p>
          <a:p>
            <a:r>
              <a:rPr lang="en-US" dirty="0"/>
              <a:t>Associate of Applied Science:</a:t>
            </a:r>
          </a:p>
          <a:p>
            <a:pPr marL="575945" lvl="1"/>
            <a:r>
              <a:rPr lang="en-US" dirty="0"/>
              <a:t>In  Nursing (Bridge Program)</a:t>
            </a:r>
          </a:p>
          <a:p>
            <a:pPr marL="575945" lvl="1"/>
            <a:r>
              <a:rPr lang="en-US" dirty="0"/>
              <a:t>In  Information Technology</a:t>
            </a:r>
          </a:p>
          <a:p>
            <a:pPr marL="575945" lvl="1"/>
            <a:r>
              <a:rPr lang="en-US" dirty="0"/>
              <a:t>In Business (Lansing CF)</a:t>
            </a:r>
          </a:p>
        </p:txBody>
      </p:sp>
      <p:sp>
        <p:nvSpPr>
          <p:cNvPr id="5" name="Text Placeholder 4"/>
          <p:cNvSpPr>
            <a:spLocks noGrp="1"/>
          </p:cNvSpPr>
          <p:nvPr>
            <p:ph type="body" sz="quarter" idx="3"/>
          </p:nvPr>
        </p:nvSpPr>
        <p:spPr>
          <a:xfrm>
            <a:off x="5641914" y="1905000"/>
            <a:ext cx="3300323" cy="762000"/>
          </a:xfrm>
        </p:spPr>
        <p:txBody>
          <a:bodyPr/>
          <a:lstStyle/>
          <a:p>
            <a:r>
              <a:rPr lang="en-US" u="sng" dirty="0"/>
              <a:t>Bachelor Degree</a:t>
            </a:r>
          </a:p>
        </p:txBody>
      </p:sp>
      <p:sp>
        <p:nvSpPr>
          <p:cNvPr id="6" name="Content Placeholder 5"/>
          <p:cNvSpPr>
            <a:spLocks noGrp="1"/>
          </p:cNvSpPr>
          <p:nvPr>
            <p:ph sz="quarter" idx="4"/>
          </p:nvPr>
        </p:nvSpPr>
        <p:spPr>
          <a:xfrm>
            <a:off x="5612015" y="2819399"/>
            <a:ext cx="5054397" cy="3352801"/>
          </a:xfrm>
        </p:spPr>
        <p:txBody>
          <a:bodyPr vert="horz" lIns="91440" tIns="45720" rIns="91440" bIns="45720" rtlCol="0" anchor="t">
            <a:normAutofit/>
          </a:bodyPr>
          <a:lstStyle/>
          <a:p>
            <a:r>
              <a:rPr lang="en-US" dirty="0"/>
              <a:t>Bachelor of Arts in Business Leadership</a:t>
            </a:r>
          </a:p>
        </p:txBody>
      </p:sp>
      <p:sp>
        <p:nvSpPr>
          <p:cNvPr id="8" name="TextBox 7">
            <a:extLst>
              <a:ext uri="{FF2B5EF4-FFF2-40B4-BE49-F238E27FC236}">
                <a16:creationId xmlns:a16="http://schemas.microsoft.com/office/drawing/2014/main" id="{C81A16B7-A0F4-393F-3B5D-8D7B4F26B0FA}"/>
              </a:ext>
            </a:extLst>
          </p:cNvPr>
          <p:cNvSpPr txBox="1"/>
          <p:nvPr/>
        </p:nvSpPr>
        <p:spPr>
          <a:xfrm>
            <a:off x="9724624" y="2219642"/>
            <a:ext cx="2279364"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r>
              <a:rPr lang="en-US" sz="2400" u="sng" dirty="0"/>
              <a:t>Certificates</a:t>
            </a:r>
          </a:p>
        </p:txBody>
      </p:sp>
      <p:sp>
        <p:nvSpPr>
          <p:cNvPr id="9" name="TextBox 8">
            <a:extLst>
              <a:ext uri="{FF2B5EF4-FFF2-40B4-BE49-F238E27FC236}">
                <a16:creationId xmlns:a16="http://schemas.microsoft.com/office/drawing/2014/main" id="{C41E3E8E-1EF6-BC92-034A-DEEE9CAE0687}"/>
              </a:ext>
            </a:extLst>
          </p:cNvPr>
          <p:cNvSpPr txBox="1"/>
          <p:nvPr/>
        </p:nvSpPr>
        <p:spPr>
          <a:xfrm>
            <a:off x="9883881" y="3045788"/>
            <a:ext cx="1960850" cy="20867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a:buChar char="•"/>
            </a:pPr>
            <a:r>
              <a:rPr lang="en-US" sz="2400" dirty="0"/>
              <a:t>Licensed Practical Nurse</a:t>
            </a:r>
            <a:endParaRPr lang="en-US" dirty="0"/>
          </a:p>
          <a:p>
            <a:pPr marL="342900" indent="-342900">
              <a:lnSpc>
                <a:spcPct val="90000"/>
              </a:lnSpc>
              <a:buFont typeface="Arial"/>
              <a:buChar char="•"/>
            </a:pPr>
            <a:r>
              <a:rPr lang="en-US" sz="2400" dirty="0"/>
              <a:t>IT</a:t>
            </a:r>
          </a:p>
          <a:p>
            <a:pPr marL="342900" indent="-342900">
              <a:lnSpc>
                <a:spcPct val="90000"/>
              </a:lnSpc>
              <a:buFont typeface="Arial"/>
              <a:buChar char="•"/>
            </a:pPr>
            <a:r>
              <a:rPr lang="en-US" sz="2400" dirty="0"/>
              <a:t>Business</a:t>
            </a:r>
          </a:p>
          <a:p>
            <a:pPr>
              <a:lnSpc>
                <a:spcPct val="90000"/>
              </a:lnSpc>
            </a:pPr>
            <a:endParaRPr lang="en-US" sz="2400" dirty="0"/>
          </a:p>
        </p:txBody>
      </p:sp>
      <p:pic>
        <p:nvPicPr>
          <p:cNvPr id="10" name="Picture 4" descr="A logo for a college&#10;&#10;Description automatically generated">
            <a:extLst>
              <a:ext uri="{FF2B5EF4-FFF2-40B4-BE49-F238E27FC236}">
                <a16:creationId xmlns:a16="http://schemas.microsoft.com/office/drawing/2014/main" id="{5EE7F110-3F7F-7B6E-4B79-E5247D49BD21}"/>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31511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Academics</a:t>
            </a:r>
            <a:r>
              <a:rPr lang="en-US"/>
              <a:t>?</a:t>
            </a:r>
            <a:endParaRPr lang="en-US" dirty="0"/>
          </a:p>
        </p:txBody>
      </p:sp>
      <p:sp>
        <p:nvSpPr>
          <p:cNvPr id="3" name="TextBox 2">
            <a:extLst>
              <a:ext uri="{FF2B5EF4-FFF2-40B4-BE49-F238E27FC236}">
                <a16:creationId xmlns:a16="http://schemas.microsoft.com/office/drawing/2014/main" id="{84D41E89-978F-B5F6-AB90-6B0AF6ABFC0F}"/>
              </a:ext>
            </a:extLst>
          </p:cNvPr>
          <p:cNvSpPr txBox="1"/>
          <p:nvPr/>
        </p:nvSpPr>
        <p:spPr>
          <a:xfrm>
            <a:off x="627073" y="1761779"/>
            <a:ext cx="10690119" cy="3083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a:buChar char="•"/>
            </a:pPr>
            <a:r>
              <a:rPr lang="en-US" sz="2400" dirty="0"/>
              <a:t>Associate of Science in Public </a:t>
            </a:r>
            <a:r>
              <a:rPr lang="en-US" sz="2400"/>
              <a:t>Health-Capture overflow of nursing applicants and those interested in healthcare.</a:t>
            </a:r>
            <a:endParaRPr lang="en-US"/>
          </a:p>
          <a:p>
            <a:pPr marL="342900" indent="-342900">
              <a:lnSpc>
                <a:spcPct val="90000"/>
              </a:lnSpc>
              <a:buFont typeface="Arial"/>
              <a:buChar char="•"/>
            </a:pPr>
            <a:endParaRPr lang="en-US" sz="2400"/>
          </a:p>
          <a:p>
            <a:pPr marL="342900" indent="-342900">
              <a:lnSpc>
                <a:spcPct val="90000"/>
              </a:lnSpc>
              <a:buFont typeface="Arial"/>
              <a:buChar char="•"/>
            </a:pPr>
            <a:r>
              <a:rPr lang="en-US" sz="2400" dirty="0"/>
              <a:t>Bachelor of Science in </a:t>
            </a:r>
            <a:r>
              <a:rPr lang="en-US" sz="2400"/>
              <a:t>Nursing-Bridge for RN students </a:t>
            </a:r>
          </a:p>
          <a:p>
            <a:pPr marL="342900" indent="-342900">
              <a:lnSpc>
                <a:spcPct val="90000"/>
              </a:lnSpc>
              <a:buFont typeface="Arial"/>
              <a:buChar char="•"/>
            </a:pPr>
            <a:endParaRPr lang="en-US" sz="2400"/>
          </a:p>
          <a:p>
            <a:pPr marL="342900" indent="-342900">
              <a:lnSpc>
                <a:spcPct val="90000"/>
              </a:lnSpc>
              <a:buFont typeface="Arial"/>
              <a:buChar char="•"/>
            </a:pPr>
            <a:r>
              <a:rPr lang="en-US" sz="2400"/>
              <a:t>Certificate Programs (online modality for AAS in IT/Business classes)</a:t>
            </a:r>
          </a:p>
          <a:p>
            <a:pPr marL="342900" indent="-342900">
              <a:lnSpc>
                <a:spcPct val="90000"/>
              </a:lnSpc>
              <a:buFont typeface="Arial"/>
              <a:buChar char="•"/>
            </a:pPr>
            <a:endParaRPr lang="en-US" sz="2400"/>
          </a:p>
          <a:p>
            <a:pPr marL="342900" indent="-342900">
              <a:lnSpc>
                <a:spcPct val="90000"/>
              </a:lnSpc>
              <a:buFont typeface="Arial"/>
              <a:buChar char="•"/>
            </a:pPr>
            <a:r>
              <a:rPr lang="en-US" sz="2400"/>
              <a:t>Prior Learning Assessment-Allows adult learners to apply work skills to college credit.</a:t>
            </a:r>
          </a:p>
        </p:txBody>
      </p:sp>
      <p:pic>
        <p:nvPicPr>
          <p:cNvPr id="5" name="Picture 4" descr="A logo for a college&#10;&#10;Description automatically generated">
            <a:extLst>
              <a:ext uri="{FF2B5EF4-FFF2-40B4-BE49-F238E27FC236}">
                <a16:creationId xmlns:a16="http://schemas.microsoft.com/office/drawing/2014/main" id="{F4D750B3-BC5C-AD3C-8E79-E0F927ECD026}"/>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9F0C-1CC4-65D8-90D4-237FA68219D6}"/>
              </a:ext>
            </a:extLst>
          </p:cNvPr>
          <p:cNvSpPr>
            <a:spLocks noGrp="1"/>
          </p:cNvSpPr>
          <p:nvPr>
            <p:ph type="title"/>
          </p:nvPr>
        </p:nvSpPr>
        <p:spPr/>
        <p:txBody>
          <a:bodyPr/>
          <a:lstStyle/>
          <a:p>
            <a:r>
              <a:rPr lang="en-US" dirty="0"/>
              <a:t>Strategic Enrollment</a:t>
            </a:r>
          </a:p>
        </p:txBody>
      </p:sp>
      <p:pic>
        <p:nvPicPr>
          <p:cNvPr id="6" name="Content Placeholder 5">
            <a:extLst>
              <a:ext uri="{FF2B5EF4-FFF2-40B4-BE49-F238E27FC236}">
                <a16:creationId xmlns:a16="http://schemas.microsoft.com/office/drawing/2014/main" id="{2B39285E-ABAB-310D-4C1C-46013676D37A}"/>
              </a:ext>
            </a:extLst>
          </p:cNvPr>
          <p:cNvPicPr>
            <a:picLocks noGrp="1" noChangeAspect="1"/>
          </p:cNvPicPr>
          <p:nvPr>
            <p:ph idx="1"/>
          </p:nvPr>
        </p:nvPicPr>
        <p:blipFill>
          <a:blip r:embed="rId2"/>
          <a:stretch>
            <a:fillRect/>
          </a:stretch>
        </p:blipFill>
        <p:spPr>
          <a:xfrm>
            <a:off x="1522412" y="1915571"/>
            <a:ext cx="9220199" cy="4281440"/>
          </a:xfrm>
        </p:spPr>
      </p:pic>
      <p:pic>
        <p:nvPicPr>
          <p:cNvPr id="5" name="Picture 4" descr="A logo for a college&#10;&#10;Description automatically generated">
            <a:extLst>
              <a:ext uri="{FF2B5EF4-FFF2-40B4-BE49-F238E27FC236}">
                <a16:creationId xmlns:a16="http://schemas.microsoft.com/office/drawing/2014/main" id="{C92DE20E-75CA-9690-6C83-3D584CCB7547}"/>
              </a:ext>
            </a:extLst>
          </p:cNvPr>
          <p:cNvPicPr>
            <a:picLocks noChangeAspect="1"/>
          </p:cNvPicPr>
          <p:nvPr/>
        </p:nvPicPr>
        <p:blipFill>
          <a:blip r:embed="rId3"/>
          <a:stretch>
            <a:fillRect/>
          </a:stretch>
        </p:blipFill>
        <p:spPr>
          <a:xfrm>
            <a:off x="164647" y="137225"/>
            <a:ext cx="707203" cy="652574"/>
          </a:xfrm>
          <a:prstGeom prst="rect">
            <a:avLst/>
          </a:prstGeom>
        </p:spPr>
      </p:pic>
    </p:spTree>
    <p:extLst>
      <p:ext uri="{BB962C8B-B14F-4D97-AF65-F5344CB8AC3E}">
        <p14:creationId xmlns:p14="http://schemas.microsoft.com/office/powerpoint/2010/main" val="414104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Affairs-Staff</a:t>
            </a:r>
          </a:p>
        </p:txBody>
      </p:sp>
      <p:sp>
        <p:nvSpPr>
          <p:cNvPr id="6" name="Content Placeholder 5"/>
          <p:cNvSpPr>
            <a:spLocks noGrp="1"/>
          </p:cNvSpPr>
          <p:nvPr>
            <p:ph sz="half" idx="2"/>
          </p:nvPr>
        </p:nvSpPr>
        <p:spPr/>
        <p:txBody>
          <a:bodyPr vert="horz" lIns="91440" tIns="45720" rIns="91440" bIns="45720" rtlCol="0" anchor="t">
            <a:normAutofit fontScale="62500" lnSpcReduction="20000"/>
          </a:bodyPr>
          <a:lstStyle/>
          <a:p>
            <a:pPr marL="0" indent="0">
              <a:buNone/>
            </a:pPr>
            <a:r>
              <a:rPr lang="en-US" u="sng" dirty="0"/>
              <a:t>Dean of the </a:t>
            </a:r>
            <a:r>
              <a:rPr lang="en-US" u="sng"/>
              <a:t>College-</a:t>
            </a:r>
            <a:r>
              <a:rPr lang="en-US"/>
              <a:t>Lisa Stoothoff</a:t>
            </a:r>
          </a:p>
          <a:p>
            <a:r>
              <a:rPr lang="en-US" dirty="0"/>
              <a:t>Registrar</a:t>
            </a:r>
          </a:p>
          <a:p>
            <a:r>
              <a:rPr lang="en-US" sz="2200" dirty="0"/>
              <a:t>Admissions</a:t>
            </a:r>
          </a:p>
          <a:p>
            <a:r>
              <a:rPr lang="en-US" sz="2200" dirty="0"/>
              <a:t>Financial Aid</a:t>
            </a:r>
          </a:p>
          <a:p>
            <a:r>
              <a:rPr lang="en-US" sz="2200" dirty="0"/>
              <a:t>IT</a:t>
            </a:r>
          </a:p>
          <a:p>
            <a:r>
              <a:rPr lang="en-US" sz="2200" dirty="0"/>
              <a:t>Facilities</a:t>
            </a:r>
          </a:p>
          <a:p>
            <a:pPr marL="0" indent="0">
              <a:buNone/>
            </a:pPr>
            <a:endParaRPr lang="en-US" sz="2200" dirty="0"/>
          </a:p>
          <a:p>
            <a:endParaRPr lang="en-US" sz="2200" dirty="0"/>
          </a:p>
          <a:p>
            <a:endParaRPr lang="en-US" dirty="0"/>
          </a:p>
          <a:p>
            <a:endParaRPr lang="en-US" dirty="0"/>
          </a:p>
        </p:txBody>
      </p:sp>
      <p:sp>
        <p:nvSpPr>
          <p:cNvPr id="13" name="Content Placeholder 12">
            <a:extLst>
              <a:ext uri="{FF2B5EF4-FFF2-40B4-BE49-F238E27FC236}">
                <a16:creationId xmlns:a16="http://schemas.microsoft.com/office/drawing/2014/main" id="{4A450197-B811-BF0C-3EE3-16C6B566C5B1}"/>
              </a:ext>
            </a:extLst>
          </p:cNvPr>
          <p:cNvSpPr>
            <a:spLocks noGrp="1"/>
          </p:cNvSpPr>
          <p:nvPr>
            <p:ph sz="half" idx="1"/>
          </p:nvPr>
        </p:nvSpPr>
        <p:spPr/>
        <p:txBody>
          <a:bodyPr vert="horz" lIns="91440" tIns="45720" rIns="91440" bIns="45720" rtlCol="0" anchor="t">
            <a:normAutofit fontScale="62500" lnSpcReduction="20000"/>
          </a:bodyPr>
          <a:lstStyle/>
          <a:p>
            <a:pPr marL="0" indent="0">
              <a:buNone/>
            </a:pPr>
            <a:r>
              <a:rPr lang="en-US" u="sng"/>
              <a:t>Assistant </a:t>
            </a:r>
            <a:r>
              <a:rPr lang="en-US" u="sng" dirty="0"/>
              <a:t> VP of Student </a:t>
            </a:r>
            <a:r>
              <a:rPr lang="en-US" u="sng"/>
              <a:t>Affairs-</a:t>
            </a:r>
            <a:r>
              <a:rPr lang="en-US"/>
              <a:t>Dr. Mary Pflanz</a:t>
            </a:r>
          </a:p>
          <a:p>
            <a:r>
              <a:rPr lang="en-US" dirty="0"/>
              <a:t>Advising</a:t>
            </a:r>
          </a:p>
          <a:p>
            <a:r>
              <a:rPr lang="en-US" dirty="0"/>
              <a:t>Library</a:t>
            </a:r>
          </a:p>
          <a:p>
            <a:r>
              <a:rPr lang="en-US" dirty="0"/>
              <a:t>Counseling</a:t>
            </a:r>
          </a:p>
          <a:p>
            <a:r>
              <a:rPr lang="en-US" dirty="0"/>
              <a:t>Career Services</a:t>
            </a:r>
          </a:p>
          <a:p>
            <a:r>
              <a:rPr lang="en-US" dirty="0"/>
              <a:t>Campus Cupboard</a:t>
            </a:r>
          </a:p>
          <a:p>
            <a:r>
              <a:rPr lang="en-US" dirty="0"/>
              <a:t>Career Closet</a:t>
            </a:r>
          </a:p>
          <a:p>
            <a:r>
              <a:rPr lang="en-US" dirty="0"/>
              <a:t>Tutoring</a:t>
            </a:r>
          </a:p>
          <a:p>
            <a:r>
              <a:rPr lang="en-US" dirty="0"/>
              <a:t>Lansing Correctional Facility</a:t>
            </a:r>
          </a:p>
          <a:p>
            <a:r>
              <a:rPr lang="en-US" dirty="0"/>
              <a:t>College Catalog</a:t>
            </a:r>
          </a:p>
          <a:p>
            <a:r>
              <a:rPr lang="en-US" dirty="0"/>
              <a:t>Emergency Funds</a:t>
            </a:r>
          </a:p>
          <a:p>
            <a:pPr marL="0" indent="0">
              <a:buNone/>
            </a:pPr>
            <a:endParaRPr lang="en-US" sz="1600" dirty="0"/>
          </a:p>
          <a:p>
            <a:endParaRPr lang="en-US" dirty="0"/>
          </a:p>
          <a:p>
            <a:endParaRPr lang="en-US" dirty="0"/>
          </a:p>
          <a:p>
            <a:endParaRPr lang="en-US" dirty="0"/>
          </a:p>
        </p:txBody>
      </p:sp>
      <p:pic>
        <p:nvPicPr>
          <p:cNvPr id="15" name="Picture 4" descr="A logo for a college&#10;&#10;Description automatically generated">
            <a:extLst>
              <a:ext uri="{FF2B5EF4-FFF2-40B4-BE49-F238E27FC236}">
                <a16:creationId xmlns:a16="http://schemas.microsoft.com/office/drawing/2014/main" id="{F03B595F-9348-E5BE-ED16-EE615474F913}"/>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Chief </a:t>
            </a:r>
            <a:r>
              <a:rPr lang="en-US"/>
              <a:t>Operating</a:t>
            </a:r>
            <a:r>
              <a:rPr lang="en-US" dirty="0"/>
              <a:t> Officer</a:t>
            </a:r>
          </a:p>
        </p:txBody>
      </p:sp>
      <p:sp>
        <p:nvSpPr>
          <p:cNvPr id="3" name="Text Placeholder 2"/>
          <p:cNvSpPr>
            <a:spLocks noGrp="1"/>
          </p:cNvSpPr>
          <p:nvPr>
            <p:ph type="body" idx="1"/>
          </p:nvPr>
        </p:nvSpPr>
        <p:spPr/>
        <p:txBody>
          <a:bodyPr>
            <a:normAutofit fontScale="92500" lnSpcReduction="20000"/>
          </a:bodyPr>
          <a:lstStyle/>
          <a:p>
            <a:r>
              <a:rPr lang="en-US" dirty="0"/>
              <a:t>-Strategic Plan Updates</a:t>
            </a:r>
          </a:p>
          <a:p>
            <a:r>
              <a:rPr lang="en-US" dirty="0"/>
              <a:t>-HLC Accreditation-ALO</a:t>
            </a:r>
          </a:p>
          <a:p>
            <a:r>
              <a:rPr lang="en-US" dirty="0"/>
              <a:t>-Policies and Procedures</a:t>
            </a:r>
          </a:p>
          <a:p>
            <a:r>
              <a:rPr lang="en-US" dirty="0"/>
              <a:t>-Restorative Justice</a:t>
            </a:r>
          </a:p>
          <a:p>
            <a:endParaRPr lang="en-US" dirty="0"/>
          </a:p>
        </p:txBody>
      </p:sp>
      <p:pic>
        <p:nvPicPr>
          <p:cNvPr id="5" name="Picture 4" descr="A logo for a college&#10;&#10;Description automatically generated">
            <a:extLst>
              <a:ext uri="{FF2B5EF4-FFF2-40B4-BE49-F238E27FC236}">
                <a16:creationId xmlns:a16="http://schemas.microsoft.com/office/drawing/2014/main" id="{EB8C73B7-C53B-CBA5-5C42-9380B0A8B2D0}"/>
              </a:ext>
            </a:extLst>
          </p:cNvPr>
          <p:cNvPicPr>
            <a:picLocks noChangeAspect="1"/>
          </p:cNvPicPr>
          <p:nvPr/>
        </p:nvPicPr>
        <p:blipFill>
          <a:blip r:embed="rId2"/>
          <a:stretch>
            <a:fillRect/>
          </a:stretch>
        </p:blipFill>
        <p:spPr>
          <a:xfrm>
            <a:off x="164647" y="137225"/>
            <a:ext cx="707203" cy="652574"/>
          </a:xfrm>
          <a:prstGeom prst="rect">
            <a:avLst/>
          </a:prstGeom>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Custom" id="{37DB63F3-72C7-4A67-82CB-DE1EC68F0B1F}" vid="{1DDF8815-C24B-4878-AB18-C1C7DB7407AA}"/>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2B82EB-80D3-4DDB-9A53-0D22163B57B3}">
  <ds:schemaRefs>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230e9df3-be65-4c73-a93b-d1236ebd677e"/>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25FC92C0-A33F-467F-A65D-AA0CE0BD2B63}">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A52FF4-E484-4953-8434-9402E3BE0AB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Custom</Template>
  <TotalTime>1851</TotalTime>
  <Words>822</Words>
  <Application>Microsoft Office PowerPoint</Application>
  <PresentationFormat>Custom</PresentationFormat>
  <Paragraphs>131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vt:lpstr>
      <vt:lpstr>Academic Affairs Donnelly College </vt:lpstr>
      <vt:lpstr>Agenda</vt:lpstr>
      <vt:lpstr>Academic Affairs</vt:lpstr>
      <vt:lpstr>Academic Affairs-Faculty</vt:lpstr>
      <vt:lpstr>Programs Offered</vt:lpstr>
      <vt:lpstr>What's Next for Academics?</vt:lpstr>
      <vt:lpstr>Strategic Enrollment</vt:lpstr>
      <vt:lpstr>Student Affairs-Staff</vt:lpstr>
      <vt:lpstr>Chief Operating Officer</vt:lpstr>
      <vt:lpstr>Strategic Plan 2022-2025 </vt:lpstr>
      <vt:lpstr>Strategic Plan Updates</vt:lpstr>
      <vt:lpstr>Strategic Enrollment</vt:lpstr>
      <vt:lpstr>Strategic Plan Priorities  Academic Excellence</vt:lpstr>
      <vt:lpstr>HLC Accreditation </vt:lpstr>
      <vt:lpstr>Budget Process</vt:lpstr>
      <vt:lpstr>College Policies and Procedures</vt:lpstr>
      <vt:lpstr>Compliance with GLBA-Safeguards Rule</vt:lpstr>
      <vt:lpstr>Lisa Stoothoff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Lisa O. Stoothoff</cp:lastModifiedBy>
  <cp:revision>309</cp:revision>
  <dcterms:created xsi:type="dcterms:W3CDTF">2023-07-26T20:54:06Z</dcterms:created>
  <dcterms:modified xsi:type="dcterms:W3CDTF">2023-08-02T18:59:29Z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