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4"/>
  </p:notesMasterIdLst>
  <p:sldIdLst>
    <p:sldId id="256" r:id="rId2"/>
    <p:sldId id="272" r:id="rId3"/>
    <p:sldId id="276" r:id="rId4"/>
    <p:sldId id="262" r:id="rId5"/>
    <p:sldId id="273" r:id="rId6"/>
    <p:sldId id="259" r:id="rId7"/>
    <p:sldId id="279" r:id="rId8"/>
    <p:sldId id="277" r:id="rId9"/>
    <p:sldId id="283" r:id="rId10"/>
    <p:sldId id="285" r:id="rId11"/>
    <p:sldId id="280"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6DAC4-95E4-4CFB-932B-39CEFD2B7CE5}"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B24DD-3694-4DD0-8059-6B556A7FDD59}" type="slidenum">
              <a:rPr lang="en-US" smtClean="0"/>
              <a:t>‹#›</a:t>
            </a:fld>
            <a:endParaRPr lang="en-US"/>
          </a:p>
        </p:txBody>
      </p:sp>
    </p:spTree>
    <p:extLst>
      <p:ext uri="{BB962C8B-B14F-4D97-AF65-F5344CB8AC3E}">
        <p14:creationId xmlns:p14="http://schemas.microsoft.com/office/powerpoint/2010/main" val="189456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B24DD-3694-4DD0-8059-6B556A7FDD59}" type="slidenum">
              <a:rPr lang="en-US" smtClean="0"/>
              <a:t>7</a:t>
            </a:fld>
            <a:endParaRPr lang="en-US"/>
          </a:p>
        </p:txBody>
      </p:sp>
    </p:spTree>
    <p:extLst>
      <p:ext uri="{BB962C8B-B14F-4D97-AF65-F5344CB8AC3E}">
        <p14:creationId xmlns:p14="http://schemas.microsoft.com/office/powerpoint/2010/main" val="223989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9/20/2023</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3778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354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4781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9/20/2023</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225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132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463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336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61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50430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4862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9/20/2023</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65820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9/20/2023</a:t>
            </a:fld>
            <a:endParaRPr lang="en-US"/>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6993633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D778DCE0-3BED-4B44-B7A5-0ED5C661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0D0826B5-ECCE-42D5-A63F-3E4D7611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82"/>
            <a:ext cx="12195573" cy="384352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3615B00-D87A-405E-8268-56F89E7C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84312" y="417699"/>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5">
            <a:extLst>
              <a:ext uri="{FF2B5EF4-FFF2-40B4-BE49-F238E27FC236}">
                <a16:creationId xmlns:a16="http://schemas.microsoft.com/office/drawing/2014/main" id="{0D92B9FE-2746-4E8A-ADD4-6094530C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0795"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40890" y="814683"/>
            <a:ext cx="11710218" cy="921774"/>
          </a:xfrm>
        </p:spPr>
        <p:txBody>
          <a:bodyPr>
            <a:normAutofit/>
          </a:bodyPr>
          <a:lstStyle/>
          <a:p>
            <a:pPr algn="ctr">
              <a:spcBef>
                <a:spcPts val="1000"/>
              </a:spcBef>
            </a:pPr>
            <a:r>
              <a:rPr lang="en-US" sz="5000" b="1" cap="all" dirty="0">
                <a:solidFill>
                  <a:srgbClr val="FFFFFF"/>
                </a:solidFill>
                <a:latin typeface="Bookman Old Style"/>
              </a:rPr>
              <a:t>Bloch Scholars Program</a:t>
            </a:r>
            <a:endParaRPr lang="en-US" dirty="0">
              <a:latin typeface="Bookman Old Style"/>
            </a:endParaRPr>
          </a:p>
        </p:txBody>
      </p:sp>
      <p:sp>
        <p:nvSpPr>
          <p:cNvPr id="3" name="Subtitle 2"/>
          <p:cNvSpPr>
            <a:spLocks noGrp="1"/>
          </p:cNvSpPr>
          <p:nvPr>
            <p:ph type="subTitle" idx="1"/>
          </p:nvPr>
        </p:nvSpPr>
        <p:spPr>
          <a:xfrm>
            <a:off x="904567" y="2077197"/>
            <a:ext cx="10382864" cy="1267963"/>
          </a:xfrm>
        </p:spPr>
        <p:txBody>
          <a:bodyPr anchor="t">
            <a:normAutofit fontScale="92500" lnSpcReduction="10000"/>
          </a:bodyPr>
          <a:lstStyle/>
          <a:p>
            <a:pPr algn="ctr"/>
            <a:r>
              <a:rPr lang="en-US" sz="2800" cap="none" dirty="0">
                <a:solidFill>
                  <a:srgbClr val="FFFFFF"/>
                </a:solidFill>
                <a:latin typeface="Bookman Old Style"/>
                <a:cs typeface="Calibri"/>
              </a:rPr>
              <a:t>Karen Lombardi</a:t>
            </a:r>
          </a:p>
          <a:p>
            <a:pPr algn="ctr"/>
            <a:r>
              <a:rPr lang="en-US" dirty="0">
                <a:solidFill>
                  <a:srgbClr val="FFFFFF"/>
                </a:solidFill>
                <a:latin typeface="Bookman Old Style"/>
                <a:cs typeface="Calibri"/>
              </a:rPr>
              <a:t>Bloch Scholar Program Coordinator</a:t>
            </a:r>
          </a:p>
          <a:p>
            <a:pPr algn="ctr"/>
            <a:r>
              <a:rPr lang="en-US" dirty="0">
                <a:solidFill>
                  <a:srgbClr val="FFFFFF"/>
                </a:solidFill>
                <a:latin typeface="Bookman Old Style"/>
                <a:cs typeface="Calibri"/>
              </a:rPr>
              <a:t>Donnelly College</a:t>
            </a:r>
          </a:p>
        </p:txBody>
      </p:sp>
      <p:pic>
        <p:nvPicPr>
          <p:cNvPr id="6" name="Picture 6">
            <a:extLst>
              <a:ext uri="{FF2B5EF4-FFF2-40B4-BE49-F238E27FC236}">
                <a16:creationId xmlns:a16="http://schemas.microsoft.com/office/drawing/2014/main" id="{9597005D-5235-462B-B6E8-7E5FD57E544E}"/>
              </a:ext>
            </a:extLst>
          </p:cNvPr>
          <p:cNvPicPr>
            <a:picLocks noChangeAspect="1"/>
          </p:cNvPicPr>
          <p:nvPr/>
        </p:nvPicPr>
        <p:blipFill>
          <a:blip r:embed="rId2"/>
          <a:stretch>
            <a:fillRect/>
          </a:stretch>
        </p:blipFill>
        <p:spPr>
          <a:xfrm>
            <a:off x="502690" y="5078041"/>
            <a:ext cx="3463108" cy="467519"/>
          </a:xfrm>
          <a:prstGeom prst="rect">
            <a:avLst/>
          </a:prstGeom>
        </p:spPr>
      </p:pic>
      <p:pic>
        <p:nvPicPr>
          <p:cNvPr id="5" name="Picture 5" descr="Logo, company name&#10;&#10;Description automatically generated">
            <a:extLst>
              <a:ext uri="{FF2B5EF4-FFF2-40B4-BE49-F238E27FC236}">
                <a16:creationId xmlns:a16="http://schemas.microsoft.com/office/drawing/2014/main" id="{CE3EBDEB-48F6-4B60-BE6F-116726F94049}"/>
              </a:ext>
            </a:extLst>
          </p:cNvPr>
          <p:cNvPicPr>
            <a:picLocks noChangeAspect="1"/>
          </p:cNvPicPr>
          <p:nvPr/>
        </p:nvPicPr>
        <p:blipFill>
          <a:blip r:embed="rId3"/>
          <a:stretch>
            <a:fillRect/>
          </a:stretch>
        </p:blipFill>
        <p:spPr>
          <a:xfrm>
            <a:off x="5156682" y="4169378"/>
            <a:ext cx="1878635" cy="1873939"/>
          </a:xfrm>
          <a:prstGeom prst="rect">
            <a:avLst/>
          </a:prstGeom>
        </p:spPr>
      </p:pic>
      <p:pic>
        <p:nvPicPr>
          <p:cNvPr id="7" name="Picture 6" descr="A logo for a college&#10;&#10;Description automatically generated">
            <a:extLst>
              <a:ext uri="{FF2B5EF4-FFF2-40B4-BE49-F238E27FC236}">
                <a16:creationId xmlns:a16="http://schemas.microsoft.com/office/drawing/2014/main" id="{4E6D92AE-CB50-B982-EBEE-28318090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541" y="3843520"/>
            <a:ext cx="2542332" cy="254233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E08E4E-C9F1-4AD6-B5EA-E14E0A8BD47F}"/>
              </a:ext>
            </a:extLst>
          </p:cNvPr>
          <p:cNvPicPr>
            <a:picLocks noChangeAspect="1"/>
          </p:cNvPicPr>
          <p:nvPr/>
        </p:nvPicPr>
        <p:blipFill rotWithShape="1">
          <a:blip r:embed="rId2"/>
          <a:srcRect t="7706" b="7707"/>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55A89E2-BC2C-268E-BEDC-FB121A6EC30F}"/>
              </a:ext>
            </a:extLst>
          </p:cNvPr>
          <p:cNvSpPr txBox="1">
            <a:spLocks/>
          </p:cNvSpPr>
          <p:nvPr/>
        </p:nvSpPr>
        <p:spPr>
          <a:xfrm>
            <a:off x="625377" y="191728"/>
            <a:ext cx="11282516" cy="6120581"/>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100000"/>
              </a:lnSpc>
              <a:spcBef>
                <a:spcPct val="0"/>
              </a:spcBef>
              <a:buNone/>
              <a:defRPr sz="5400" kern="1200">
                <a:solidFill>
                  <a:schemeClr val="accent2"/>
                </a:solidFill>
                <a:latin typeface="+mj-lt"/>
                <a:ea typeface="+mj-ea"/>
                <a:cs typeface="+mj-cs"/>
              </a:defRPr>
            </a:lvl1pPr>
          </a:lstStyle>
          <a:p>
            <a:pPr>
              <a:spcBef>
                <a:spcPts val="1000"/>
              </a:spcBef>
            </a:pPr>
            <a:r>
              <a:rPr lang="en-US" sz="16000" b="1" dirty="0">
                <a:solidFill>
                  <a:schemeClr val="bg1"/>
                </a:solidFill>
                <a:latin typeface="Bookman Old Style"/>
              </a:rPr>
              <a:t>Who Does </a:t>
            </a:r>
            <a:r>
              <a:rPr lang="en-US" sz="16000" b="1" u="sng" dirty="0">
                <a:solidFill>
                  <a:schemeClr val="bg1"/>
                </a:solidFill>
                <a:latin typeface="Bookman Old Style"/>
              </a:rPr>
              <a:t>not</a:t>
            </a:r>
            <a:r>
              <a:rPr lang="en-US" sz="16000" b="1" dirty="0">
                <a:solidFill>
                  <a:schemeClr val="bg1"/>
                </a:solidFill>
                <a:latin typeface="Bookman Old Style"/>
              </a:rPr>
              <a:t> Qualify?</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Nursing Students</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Bachelor’s Students</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Students who want to go directly into pre-professional programs such as nursing, dentistry, architecture, pharmacy, or secondary education before completing a Bachelor’s degree</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Students who already have earned more than 30 credits toward their Associate degree</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Students who do not reside in the KC-metro area (5 counties)</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“Straight-A” Students</a:t>
            </a:r>
          </a:p>
          <a:p>
            <a:pPr marL="685800" indent="-685800">
              <a:lnSpc>
                <a:spcPct val="120000"/>
              </a:lnSpc>
              <a:spcBef>
                <a:spcPts val="1800"/>
              </a:spcBef>
              <a:buFont typeface="Arial" panose="020B0604020202020204" pitchFamily="34" charset="0"/>
              <a:buChar char="•"/>
            </a:pPr>
            <a:r>
              <a:rPr lang="en-US" sz="9600" b="1" dirty="0">
                <a:solidFill>
                  <a:schemeClr val="tx1"/>
                </a:solidFill>
                <a:latin typeface="Bookman Old Style"/>
              </a:rPr>
              <a:t>Students who are KC Scholars or Donnelly Presidential Scholars</a:t>
            </a:r>
            <a:endParaRPr lang="en-US" sz="9600" dirty="0">
              <a:solidFill>
                <a:schemeClr val="tx1"/>
              </a:solidFill>
            </a:endParaRPr>
          </a:p>
        </p:txBody>
      </p:sp>
    </p:spTree>
    <p:extLst>
      <p:ext uri="{BB962C8B-B14F-4D97-AF65-F5344CB8AC3E}">
        <p14:creationId xmlns:p14="http://schemas.microsoft.com/office/powerpoint/2010/main" val="21319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D778DCE0-3BED-4B44-B7A5-0ED5C661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0D0826B5-ECCE-42D5-A63F-3E4D7611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82"/>
            <a:ext cx="12195573" cy="384352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3615B00-D87A-405E-8268-56F89E7C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84312" y="417699"/>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5">
            <a:extLst>
              <a:ext uri="{FF2B5EF4-FFF2-40B4-BE49-F238E27FC236}">
                <a16:creationId xmlns:a16="http://schemas.microsoft.com/office/drawing/2014/main" id="{0D92B9FE-2746-4E8A-ADD4-6094530C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0795"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249326" y="681563"/>
            <a:ext cx="9068381" cy="1833037"/>
          </a:xfrm>
        </p:spPr>
        <p:txBody>
          <a:bodyPr>
            <a:normAutofit/>
          </a:bodyPr>
          <a:lstStyle/>
          <a:p>
            <a:pPr algn="ctr">
              <a:spcBef>
                <a:spcPts val="1000"/>
              </a:spcBef>
            </a:pPr>
            <a:r>
              <a:rPr lang="en-US" sz="5000" b="1" cap="all" dirty="0">
                <a:solidFill>
                  <a:srgbClr val="FFFFFF"/>
                </a:solidFill>
                <a:latin typeface="Bookman Old Style"/>
              </a:rPr>
              <a:t>My Role</a:t>
            </a:r>
            <a:endParaRPr lang="en-US" dirty="0"/>
          </a:p>
        </p:txBody>
      </p:sp>
      <p:pic>
        <p:nvPicPr>
          <p:cNvPr id="7" name="Picture 6">
            <a:extLst>
              <a:ext uri="{FF2B5EF4-FFF2-40B4-BE49-F238E27FC236}">
                <a16:creationId xmlns:a16="http://schemas.microsoft.com/office/drawing/2014/main" id="{E2AE7910-3031-32A9-AE62-1E069E9F1D04}"/>
              </a:ext>
            </a:extLst>
          </p:cNvPr>
          <p:cNvPicPr>
            <a:picLocks noChangeAspect="1"/>
          </p:cNvPicPr>
          <p:nvPr/>
        </p:nvPicPr>
        <p:blipFill>
          <a:blip r:embed="rId2"/>
          <a:stretch>
            <a:fillRect/>
          </a:stretch>
        </p:blipFill>
        <p:spPr>
          <a:xfrm>
            <a:off x="502690" y="5078041"/>
            <a:ext cx="3463108" cy="467519"/>
          </a:xfrm>
          <a:prstGeom prst="rect">
            <a:avLst/>
          </a:prstGeom>
        </p:spPr>
      </p:pic>
      <p:pic>
        <p:nvPicPr>
          <p:cNvPr id="8" name="Picture 5" descr="Logo, company name&#10;&#10;Description automatically generated">
            <a:extLst>
              <a:ext uri="{FF2B5EF4-FFF2-40B4-BE49-F238E27FC236}">
                <a16:creationId xmlns:a16="http://schemas.microsoft.com/office/drawing/2014/main" id="{FA4A4FB6-4DD8-4782-97AF-BA54FE5D6EE4}"/>
              </a:ext>
            </a:extLst>
          </p:cNvPr>
          <p:cNvPicPr>
            <a:picLocks noChangeAspect="1"/>
          </p:cNvPicPr>
          <p:nvPr/>
        </p:nvPicPr>
        <p:blipFill>
          <a:blip r:embed="rId3"/>
          <a:stretch>
            <a:fillRect/>
          </a:stretch>
        </p:blipFill>
        <p:spPr>
          <a:xfrm>
            <a:off x="5156682" y="4169378"/>
            <a:ext cx="1878635" cy="1873939"/>
          </a:xfrm>
          <a:prstGeom prst="rect">
            <a:avLst/>
          </a:prstGeom>
        </p:spPr>
      </p:pic>
      <p:pic>
        <p:nvPicPr>
          <p:cNvPr id="9" name="Picture 8" descr="A logo for a college&#10;&#10;Description automatically generated">
            <a:extLst>
              <a:ext uri="{FF2B5EF4-FFF2-40B4-BE49-F238E27FC236}">
                <a16:creationId xmlns:a16="http://schemas.microsoft.com/office/drawing/2014/main" id="{F0B7D1E6-5A41-2E80-D73E-76FFE447D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541" y="3843520"/>
            <a:ext cx="2542332" cy="2542332"/>
          </a:xfrm>
          <a:prstGeom prst="rect">
            <a:avLst/>
          </a:prstGeom>
        </p:spPr>
      </p:pic>
    </p:spTree>
    <p:extLst>
      <p:ext uri="{BB962C8B-B14F-4D97-AF65-F5344CB8AC3E}">
        <p14:creationId xmlns:p14="http://schemas.microsoft.com/office/powerpoint/2010/main" val="107311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D778DCE0-3BED-4B44-B7A5-0ED5C661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0D0826B5-ECCE-42D5-A63F-3E4D7611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82"/>
            <a:ext cx="12195573" cy="384352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3615B00-D87A-405E-8268-56F89E7C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84312" y="417699"/>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5">
            <a:extLst>
              <a:ext uri="{FF2B5EF4-FFF2-40B4-BE49-F238E27FC236}">
                <a16:creationId xmlns:a16="http://schemas.microsoft.com/office/drawing/2014/main" id="{0D92B9FE-2746-4E8A-ADD4-6094530C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0795"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249326" y="681563"/>
            <a:ext cx="9068381" cy="1833037"/>
          </a:xfrm>
        </p:spPr>
        <p:txBody>
          <a:bodyPr>
            <a:normAutofit/>
          </a:bodyPr>
          <a:lstStyle/>
          <a:p>
            <a:pPr algn="ctr">
              <a:spcBef>
                <a:spcPts val="1000"/>
              </a:spcBef>
            </a:pPr>
            <a:r>
              <a:rPr lang="en-US" sz="5000" b="1" cap="all">
                <a:solidFill>
                  <a:srgbClr val="FFFFFF"/>
                </a:solidFill>
                <a:latin typeface="Bookman Old Style"/>
              </a:rPr>
              <a:t>Questions?</a:t>
            </a:r>
            <a:endParaRPr lang="en-US"/>
          </a:p>
        </p:txBody>
      </p:sp>
      <p:pic>
        <p:nvPicPr>
          <p:cNvPr id="7" name="Picture 6">
            <a:extLst>
              <a:ext uri="{FF2B5EF4-FFF2-40B4-BE49-F238E27FC236}">
                <a16:creationId xmlns:a16="http://schemas.microsoft.com/office/drawing/2014/main" id="{E2AE7910-3031-32A9-AE62-1E069E9F1D04}"/>
              </a:ext>
            </a:extLst>
          </p:cNvPr>
          <p:cNvPicPr>
            <a:picLocks noChangeAspect="1"/>
          </p:cNvPicPr>
          <p:nvPr/>
        </p:nvPicPr>
        <p:blipFill>
          <a:blip r:embed="rId2"/>
          <a:stretch>
            <a:fillRect/>
          </a:stretch>
        </p:blipFill>
        <p:spPr>
          <a:xfrm>
            <a:off x="502690" y="5078041"/>
            <a:ext cx="3463108" cy="467519"/>
          </a:xfrm>
          <a:prstGeom prst="rect">
            <a:avLst/>
          </a:prstGeom>
        </p:spPr>
      </p:pic>
      <p:pic>
        <p:nvPicPr>
          <p:cNvPr id="8" name="Picture 5" descr="Logo, company name&#10;&#10;Description automatically generated">
            <a:extLst>
              <a:ext uri="{FF2B5EF4-FFF2-40B4-BE49-F238E27FC236}">
                <a16:creationId xmlns:a16="http://schemas.microsoft.com/office/drawing/2014/main" id="{FA4A4FB6-4DD8-4782-97AF-BA54FE5D6EE4}"/>
              </a:ext>
            </a:extLst>
          </p:cNvPr>
          <p:cNvPicPr>
            <a:picLocks noChangeAspect="1"/>
          </p:cNvPicPr>
          <p:nvPr/>
        </p:nvPicPr>
        <p:blipFill>
          <a:blip r:embed="rId3"/>
          <a:stretch>
            <a:fillRect/>
          </a:stretch>
        </p:blipFill>
        <p:spPr>
          <a:xfrm>
            <a:off x="5156682" y="4169378"/>
            <a:ext cx="1878635" cy="1873939"/>
          </a:xfrm>
          <a:prstGeom prst="rect">
            <a:avLst/>
          </a:prstGeom>
        </p:spPr>
      </p:pic>
      <p:pic>
        <p:nvPicPr>
          <p:cNvPr id="9" name="Picture 8" descr="A logo for a college&#10;&#10;Description automatically generated">
            <a:extLst>
              <a:ext uri="{FF2B5EF4-FFF2-40B4-BE49-F238E27FC236}">
                <a16:creationId xmlns:a16="http://schemas.microsoft.com/office/drawing/2014/main" id="{F0B7D1E6-5A41-2E80-D73E-76FFE447D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541" y="3843520"/>
            <a:ext cx="2542332" cy="2542332"/>
          </a:xfrm>
          <a:prstGeom prst="rect">
            <a:avLst/>
          </a:prstGeom>
        </p:spPr>
      </p:pic>
    </p:spTree>
    <p:extLst>
      <p:ext uri="{BB962C8B-B14F-4D97-AF65-F5344CB8AC3E}">
        <p14:creationId xmlns:p14="http://schemas.microsoft.com/office/powerpoint/2010/main" val="364376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D778DCE0-3BED-4B44-B7A5-0ED5C661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0D0826B5-ECCE-42D5-A63F-3E4D7611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82"/>
            <a:ext cx="12195573" cy="384352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3615B00-D87A-405E-8268-56F89E7C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84312" y="417699"/>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5">
            <a:extLst>
              <a:ext uri="{FF2B5EF4-FFF2-40B4-BE49-F238E27FC236}">
                <a16:creationId xmlns:a16="http://schemas.microsoft.com/office/drawing/2014/main" id="{0D92B9FE-2746-4E8A-ADD4-6094530C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0795"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249326" y="681563"/>
            <a:ext cx="9068381" cy="1833037"/>
          </a:xfrm>
        </p:spPr>
        <p:txBody>
          <a:bodyPr>
            <a:normAutofit/>
          </a:bodyPr>
          <a:lstStyle/>
          <a:p>
            <a:pPr algn="ctr">
              <a:spcBef>
                <a:spcPts val="1000"/>
              </a:spcBef>
            </a:pPr>
            <a:r>
              <a:rPr lang="en-US" sz="5000" b="1" cap="all">
                <a:solidFill>
                  <a:srgbClr val="FFFFFF"/>
                </a:solidFill>
                <a:latin typeface="Bookman Old Style"/>
              </a:rPr>
              <a:t>Who is</a:t>
            </a:r>
            <a:br>
              <a:rPr lang="en-US" sz="5000" b="1" cap="all">
                <a:solidFill>
                  <a:srgbClr val="FFFFFF"/>
                </a:solidFill>
                <a:latin typeface="Bookman Old Style"/>
              </a:rPr>
            </a:br>
            <a:r>
              <a:rPr lang="en-US" sz="5000" b="1" cap="all">
                <a:solidFill>
                  <a:srgbClr val="FFFFFF"/>
                </a:solidFill>
                <a:latin typeface="Bookman Old Style"/>
              </a:rPr>
              <a:t>Henry W. Bloch?</a:t>
            </a:r>
            <a:endParaRPr lang="en-US"/>
          </a:p>
        </p:txBody>
      </p:sp>
      <p:pic>
        <p:nvPicPr>
          <p:cNvPr id="3" name="Picture 6">
            <a:extLst>
              <a:ext uri="{FF2B5EF4-FFF2-40B4-BE49-F238E27FC236}">
                <a16:creationId xmlns:a16="http://schemas.microsoft.com/office/drawing/2014/main" id="{BEE570FF-5132-206F-258C-B3E7BD809557}"/>
              </a:ext>
            </a:extLst>
          </p:cNvPr>
          <p:cNvPicPr>
            <a:picLocks noChangeAspect="1"/>
          </p:cNvPicPr>
          <p:nvPr/>
        </p:nvPicPr>
        <p:blipFill rotWithShape="1">
          <a:blip r:embed="rId2"/>
          <a:srcRect t="-370" r="26011" b="403"/>
          <a:stretch/>
        </p:blipFill>
        <p:spPr>
          <a:xfrm>
            <a:off x="4796612" y="3976525"/>
            <a:ext cx="2598776" cy="2635066"/>
          </a:xfrm>
          <a:prstGeom prst="rect">
            <a:avLst/>
          </a:prstGeom>
        </p:spPr>
      </p:pic>
      <p:pic>
        <p:nvPicPr>
          <p:cNvPr id="4" name="Picture 7" descr="A picture containing graphical user interface&#10;&#10;Description automatically generated">
            <a:extLst>
              <a:ext uri="{FF2B5EF4-FFF2-40B4-BE49-F238E27FC236}">
                <a16:creationId xmlns:a16="http://schemas.microsoft.com/office/drawing/2014/main" id="{6B66486B-4496-5CEF-1A4E-BB1162678740}"/>
              </a:ext>
            </a:extLst>
          </p:cNvPr>
          <p:cNvPicPr>
            <a:picLocks noChangeAspect="1"/>
          </p:cNvPicPr>
          <p:nvPr/>
        </p:nvPicPr>
        <p:blipFill>
          <a:blip r:embed="rId3"/>
          <a:stretch>
            <a:fillRect/>
          </a:stretch>
        </p:blipFill>
        <p:spPr>
          <a:xfrm>
            <a:off x="442652" y="3976525"/>
            <a:ext cx="2598776" cy="2636761"/>
          </a:xfrm>
          <a:prstGeom prst="rect">
            <a:avLst/>
          </a:prstGeom>
        </p:spPr>
      </p:pic>
      <p:grpSp>
        <p:nvGrpSpPr>
          <p:cNvPr id="6" name="Group 5">
            <a:extLst>
              <a:ext uri="{FF2B5EF4-FFF2-40B4-BE49-F238E27FC236}">
                <a16:creationId xmlns:a16="http://schemas.microsoft.com/office/drawing/2014/main" id="{A682CA61-A3E8-3436-9AC4-861AA7289246}"/>
              </a:ext>
            </a:extLst>
          </p:cNvPr>
          <p:cNvGrpSpPr/>
          <p:nvPr/>
        </p:nvGrpSpPr>
        <p:grpSpPr>
          <a:xfrm>
            <a:off x="9271945" y="3940960"/>
            <a:ext cx="2492477" cy="2537626"/>
            <a:chOff x="8119728" y="746959"/>
            <a:chExt cx="2598729" cy="2682041"/>
          </a:xfrm>
        </p:grpSpPr>
        <p:pic>
          <p:nvPicPr>
            <p:cNvPr id="7" name="Picture 6" descr="A picture containing tree, outdoor, ground, building&#10;&#10;Description automatically generated">
              <a:extLst>
                <a:ext uri="{FF2B5EF4-FFF2-40B4-BE49-F238E27FC236}">
                  <a16:creationId xmlns:a16="http://schemas.microsoft.com/office/drawing/2014/main" id="{6964CBBC-D5EF-9C7B-F01B-9DE1028BFAFA}"/>
                </a:ext>
              </a:extLst>
            </p:cNvPr>
            <p:cNvPicPr>
              <a:picLocks noChangeAspect="1"/>
            </p:cNvPicPr>
            <p:nvPr/>
          </p:nvPicPr>
          <p:blipFill rotWithShape="1">
            <a:blip r:embed="rId4"/>
            <a:srcRect l="17573" r="17277" b="515"/>
            <a:stretch/>
          </p:blipFill>
          <p:spPr>
            <a:xfrm>
              <a:off x="8131697" y="746959"/>
              <a:ext cx="2586760" cy="2218034"/>
            </a:xfrm>
            <a:prstGeom prst="rect">
              <a:avLst/>
            </a:prstGeom>
          </p:spPr>
        </p:pic>
        <p:pic>
          <p:nvPicPr>
            <p:cNvPr id="8" name="Picture 7" descr="Logo&#10;&#10;Description automatically generated">
              <a:extLst>
                <a:ext uri="{FF2B5EF4-FFF2-40B4-BE49-F238E27FC236}">
                  <a16:creationId xmlns:a16="http://schemas.microsoft.com/office/drawing/2014/main" id="{756CF05F-DDEF-05E2-4997-35671B1A1D73}"/>
                </a:ext>
              </a:extLst>
            </p:cNvPr>
            <p:cNvPicPr>
              <a:picLocks noChangeAspect="1"/>
            </p:cNvPicPr>
            <p:nvPr/>
          </p:nvPicPr>
          <p:blipFill rotWithShape="1">
            <a:blip r:embed="rId5"/>
            <a:srcRect l="8971" r="8725" b="-901"/>
            <a:stretch/>
          </p:blipFill>
          <p:spPr>
            <a:xfrm>
              <a:off x="8119728" y="2177061"/>
              <a:ext cx="1382114" cy="1251939"/>
            </a:xfrm>
            <a:prstGeom prst="rect">
              <a:avLst/>
            </a:prstGeom>
          </p:spPr>
        </p:pic>
        <p:pic>
          <p:nvPicPr>
            <p:cNvPr id="9" name="Picture 9" descr="Logo&#10;&#10;Description automatically generated">
              <a:extLst>
                <a:ext uri="{FF2B5EF4-FFF2-40B4-BE49-F238E27FC236}">
                  <a16:creationId xmlns:a16="http://schemas.microsoft.com/office/drawing/2014/main" id="{DB5B77D7-39D3-CA9B-CEAD-9543F0923999}"/>
                </a:ext>
              </a:extLst>
            </p:cNvPr>
            <p:cNvPicPr>
              <a:picLocks noChangeAspect="1"/>
            </p:cNvPicPr>
            <p:nvPr/>
          </p:nvPicPr>
          <p:blipFill>
            <a:blip r:embed="rId6"/>
            <a:stretch>
              <a:fillRect/>
            </a:stretch>
          </p:blipFill>
          <p:spPr>
            <a:xfrm>
              <a:off x="9450801" y="2177061"/>
              <a:ext cx="1251939" cy="1251939"/>
            </a:xfrm>
            <a:prstGeom prst="rect">
              <a:avLst/>
            </a:prstGeom>
          </p:spPr>
        </p:pic>
      </p:grpSp>
    </p:spTree>
    <p:extLst>
      <p:ext uri="{BB962C8B-B14F-4D97-AF65-F5344CB8AC3E}">
        <p14:creationId xmlns:p14="http://schemas.microsoft.com/office/powerpoint/2010/main" val="76742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41DA27-218C-4CE5-937C-F782D912B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D12B3F-8A5F-4499-B445-4AE98BA7D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200" y="0"/>
            <a:ext cx="792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FDDC00-F407-41E4-8797-9AFAC2767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6" y="1902350"/>
            <a:ext cx="12186015" cy="4955650"/>
          </a:xfrm>
          <a:custGeom>
            <a:avLst/>
            <a:gdLst>
              <a:gd name="connsiteX0" fmla="*/ 0 w 12186015"/>
              <a:gd name="connsiteY0" fmla="*/ 0 h 4955650"/>
              <a:gd name="connsiteX1" fmla="*/ 4267200 w 12186015"/>
              <a:gd name="connsiteY1" fmla="*/ 0 h 4955650"/>
              <a:gd name="connsiteX2" fmla="*/ 4267200 w 12186015"/>
              <a:gd name="connsiteY2" fmla="*/ 3910 h 4955650"/>
              <a:gd name="connsiteX3" fmla="*/ 8612398 w 12186015"/>
              <a:gd name="connsiteY3" fmla="*/ 3910 h 4955650"/>
              <a:gd name="connsiteX4" fmla="*/ 8767029 w 12186015"/>
              <a:gd name="connsiteY4" fmla="*/ 0 h 4955650"/>
              <a:gd name="connsiteX5" fmla="*/ 12180271 w 12186015"/>
              <a:gd name="connsiteY5" fmla="*/ 3080160 h 4955650"/>
              <a:gd name="connsiteX6" fmla="*/ 12186015 w 12186015"/>
              <a:gd name="connsiteY6" fmla="*/ 3193917 h 4955650"/>
              <a:gd name="connsiteX7" fmla="*/ 12186015 w 12186015"/>
              <a:gd name="connsiteY7" fmla="*/ 4955650 h 4955650"/>
              <a:gd name="connsiteX8" fmla="*/ 0 w 12186015"/>
              <a:gd name="connsiteY8" fmla="*/ 4955650 h 49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6015" h="4955650">
                <a:moveTo>
                  <a:pt x="0" y="0"/>
                </a:moveTo>
                <a:lnTo>
                  <a:pt x="4267200" y="0"/>
                </a:lnTo>
                <a:lnTo>
                  <a:pt x="4267200" y="3910"/>
                </a:lnTo>
                <a:lnTo>
                  <a:pt x="8612398" y="3910"/>
                </a:lnTo>
                <a:lnTo>
                  <a:pt x="8767029" y="0"/>
                </a:lnTo>
                <a:cubicBezTo>
                  <a:pt x="10543464" y="0"/>
                  <a:pt x="12004571" y="1350080"/>
                  <a:pt x="12180271" y="3080160"/>
                </a:cubicBezTo>
                <a:lnTo>
                  <a:pt x="12186015" y="3193917"/>
                </a:lnTo>
                <a:lnTo>
                  <a:pt x="12186015" y="4955650"/>
                </a:lnTo>
                <a:lnTo>
                  <a:pt x="0" y="495565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1FFB21-5166-4511-9418-A0182065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2892" y="0"/>
            <a:ext cx="4791077" cy="6868710"/>
          </a:xfrm>
          <a:custGeom>
            <a:avLst/>
            <a:gdLst>
              <a:gd name="connsiteX0" fmla="*/ 4790468 w 4791077"/>
              <a:gd name="connsiteY0" fmla="*/ 6866729 h 6868710"/>
              <a:gd name="connsiteX1" fmla="*/ 4790468 w 4791077"/>
              <a:gd name="connsiteY1" fmla="*/ 6868709 h 6868710"/>
              <a:gd name="connsiteX2" fmla="*/ 4791077 w 4791077"/>
              <a:gd name="connsiteY2" fmla="*/ 6868709 h 6868710"/>
              <a:gd name="connsiteX3" fmla="*/ 4791077 w 4791077"/>
              <a:gd name="connsiteY3" fmla="*/ 6868710 h 6868710"/>
              <a:gd name="connsiteX4" fmla="*/ 4712096 w 4791077"/>
              <a:gd name="connsiteY4" fmla="*/ 6868710 h 6868710"/>
              <a:gd name="connsiteX5" fmla="*/ 0 w 4791077"/>
              <a:gd name="connsiteY5" fmla="*/ 0 h 6868710"/>
              <a:gd name="connsiteX6" fmla="*/ 4791077 w 4791077"/>
              <a:gd name="connsiteY6" fmla="*/ 0 h 6868710"/>
              <a:gd name="connsiteX7" fmla="*/ 4791077 w 4791077"/>
              <a:gd name="connsiteY7" fmla="*/ 2 h 6868710"/>
              <a:gd name="connsiteX8" fmla="*/ 1850363 w 4791077"/>
              <a:gd name="connsiteY8" fmla="*/ 2 h 6868710"/>
              <a:gd name="connsiteX9" fmla="*/ 1850363 w 4791077"/>
              <a:gd name="connsiteY9" fmla="*/ 4006978 h 6868710"/>
              <a:gd name="connsiteX10" fmla="*/ 1850363 w 4791077"/>
              <a:gd name="connsiteY10" fmla="*/ 4079021 h 6868710"/>
              <a:gd name="connsiteX11" fmla="*/ 1854001 w 4791077"/>
              <a:gd name="connsiteY11" fmla="*/ 4079021 h 6868710"/>
              <a:gd name="connsiteX12" fmla="*/ 1865138 w 4791077"/>
              <a:gd name="connsiteY12" fmla="*/ 4299573 h 6868710"/>
              <a:gd name="connsiteX13" fmla="*/ 4712096 w 4791077"/>
              <a:gd name="connsiteY13" fmla="*/ 6868710 h 6868710"/>
              <a:gd name="connsiteX14" fmla="*/ 0 w 4791077"/>
              <a:gd name="connsiteY14" fmla="*/ 6868710 h 68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1077" h="6868710">
                <a:moveTo>
                  <a:pt x="4790468" y="6866729"/>
                </a:moveTo>
                <a:lnTo>
                  <a:pt x="4790468" y="6868709"/>
                </a:lnTo>
                <a:lnTo>
                  <a:pt x="4791077" y="6868709"/>
                </a:lnTo>
                <a:lnTo>
                  <a:pt x="4791077" y="6868710"/>
                </a:lnTo>
                <a:lnTo>
                  <a:pt x="4712096" y="6868710"/>
                </a:lnTo>
                <a:close/>
                <a:moveTo>
                  <a:pt x="0" y="0"/>
                </a:moveTo>
                <a:lnTo>
                  <a:pt x="4791077" y="0"/>
                </a:lnTo>
                <a:lnTo>
                  <a:pt x="4791077" y="2"/>
                </a:lnTo>
                <a:lnTo>
                  <a:pt x="1850363" y="2"/>
                </a:lnTo>
                <a:lnTo>
                  <a:pt x="1850363" y="4006978"/>
                </a:lnTo>
                <a:lnTo>
                  <a:pt x="1850363" y="4079021"/>
                </a:lnTo>
                <a:lnTo>
                  <a:pt x="1854001" y="4079021"/>
                </a:lnTo>
                <a:lnTo>
                  <a:pt x="1865138" y="4299573"/>
                </a:lnTo>
                <a:cubicBezTo>
                  <a:pt x="2011687" y="5742619"/>
                  <a:pt x="3230385" y="6868710"/>
                  <a:pt x="4712096" y="6868710"/>
                </a:cubicBezTo>
                <a:lnTo>
                  <a:pt x="0" y="6868710"/>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861539" y="1105619"/>
            <a:ext cx="6743864" cy="5762755"/>
          </a:xfrm>
        </p:spPr>
        <p:txBody>
          <a:bodyPr vert="horz" lIns="91440" tIns="45720" rIns="91440" bIns="45720" rtlCol="0" anchor="b">
            <a:noAutofit/>
          </a:bodyPr>
          <a:lstStyle/>
          <a:p>
            <a:pPr algn="ctr"/>
            <a:r>
              <a:rPr lang="en-US" sz="3600" dirty="0">
                <a:solidFill>
                  <a:srgbClr val="FFFFFF"/>
                </a:solidFill>
                <a:latin typeface="Bookman Old Style"/>
              </a:rPr>
              <a:t>The Henry W. Bloch Scholarship was founded in honor of Henry's retirement from H&amp;R Block in 2000.</a:t>
            </a:r>
            <a:br>
              <a:rPr lang="en-US" sz="3600" dirty="0">
                <a:latin typeface="Bookman Old Style"/>
              </a:rPr>
            </a:br>
            <a:br>
              <a:rPr lang="en-US" sz="3600" dirty="0">
                <a:latin typeface="Bookman Old Style"/>
              </a:rPr>
            </a:br>
            <a:r>
              <a:rPr lang="en-US" sz="3600" dirty="0">
                <a:solidFill>
                  <a:srgbClr val="FFFFFF"/>
                </a:solidFill>
                <a:latin typeface="Bookman Old Style"/>
                <a:ea typeface="+mj-lt"/>
                <a:cs typeface="+mj-lt"/>
              </a:rPr>
              <a:t>It is designed for students, like himself, who demonstrate potential, have overcome obstacles, &amp; </a:t>
            </a:r>
            <a:r>
              <a:rPr lang="en-US" sz="3600" b="1" dirty="0">
                <a:solidFill>
                  <a:srgbClr val="FFFFFF"/>
                </a:solidFill>
                <a:latin typeface="Bookman Old Style"/>
                <a:ea typeface="+mj-lt"/>
                <a:cs typeface="+mj-lt"/>
              </a:rPr>
              <a:t>have the drive and determination to succeed!</a:t>
            </a:r>
            <a:endParaRPr lang="en-US" sz="3600" b="1" dirty="0">
              <a:ea typeface="+mj-lt"/>
              <a:cs typeface="+mj-lt"/>
            </a:endParaRPr>
          </a:p>
          <a:p>
            <a:pPr algn="ctr"/>
            <a:endParaRPr lang="en-US" sz="3600" b="1" dirty="0">
              <a:latin typeface="Bookman Old Style"/>
            </a:endParaRPr>
          </a:p>
        </p:txBody>
      </p:sp>
      <p:pic>
        <p:nvPicPr>
          <p:cNvPr id="6" name="Picture 6">
            <a:extLst>
              <a:ext uri="{FF2B5EF4-FFF2-40B4-BE49-F238E27FC236}">
                <a16:creationId xmlns:a16="http://schemas.microsoft.com/office/drawing/2014/main" id="{9597005D-5235-462B-B6E8-7E5FD57E544E}"/>
              </a:ext>
            </a:extLst>
          </p:cNvPr>
          <p:cNvPicPr>
            <a:picLocks noChangeAspect="1"/>
          </p:cNvPicPr>
          <p:nvPr/>
        </p:nvPicPr>
        <p:blipFill>
          <a:blip r:embed="rId2"/>
          <a:stretch>
            <a:fillRect/>
          </a:stretch>
        </p:blipFill>
        <p:spPr>
          <a:xfrm>
            <a:off x="770626" y="352613"/>
            <a:ext cx="2743200" cy="373075"/>
          </a:xfrm>
          <a:prstGeom prst="rect">
            <a:avLst/>
          </a:prstGeom>
        </p:spPr>
      </p:pic>
      <p:pic>
        <p:nvPicPr>
          <p:cNvPr id="3" name="Picture 2" descr="A logo for a college&#10;&#10;Description automatically generated">
            <a:extLst>
              <a:ext uri="{FF2B5EF4-FFF2-40B4-BE49-F238E27FC236}">
                <a16:creationId xmlns:a16="http://schemas.microsoft.com/office/drawing/2014/main" id="{5DB2FBBA-C3E0-D79B-B479-EB2E2C5CA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34" y="886668"/>
            <a:ext cx="2542332" cy="2542332"/>
          </a:xfrm>
          <a:prstGeom prst="rect">
            <a:avLst/>
          </a:prstGeom>
        </p:spPr>
      </p:pic>
      <p:pic>
        <p:nvPicPr>
          <p:cNvPr id="1028" name="Picture 4" descr="Bloch Family Foundation ">
            <a:extLst>
              <a:ext uri="{FF2B5EF4-FFF2-40B4-BE49-F238E27FC236}">
                <a16:creationId xmlns:a16="http://schemas.microsoft.com/office/drawing/2014/main" id="{83A9331A-F9DB-EFC0-D7A3-DA2E283998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596" y="5022462"/>
            <a:ext cx="3772617" cy="1467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 &amp; R Block Foundation ">
            <a:extLst>
              <a:ext uri="{FF2B5EF4-FFF2-40B4-BE49-F238E27FC236}">
                <a16:creationId xmlns:a16="http://schemas.microsoft.com/office/drawing/2014/main" id="{A59EF653-185B-BA45-26F3-73972F708D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87" y="3760521"/>
            <a:ext cx="3797226" cy="93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4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9C0EA8-1D7C-4958-8088-FCCA7A14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00D6DE-A23B-4C22-B47F-8F693347E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4D14FB4-6458-4E1D-B46C-BBE29EDFC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F0F7CE-15DE-4549-B1AD-71D91FB5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182352" cy="6857998"/>
          </a:xfrm>
          <a:custGeom>
            <a:avLst/>
            <a:gdLst>
              <a:gd name="connsiteX0" fmla="*/ 0 w 5182352"/>
              <a:gd name="connsiteY0" fmla="*/ 0 h 6857998"/>
              <a:gd name="connsiteX1" fmla="*/ 2818507 w 5182352"/>
              <a:gd name="connsiteY1" fmla="*/ 0 h 6857998"/>
              <a:gd name="connsiteX2" fmla="*/ 2930927 w 5182352"/>
              <a:gd name="connsiteY2" fmla="*/ 43392 h 6857998"/>
              <a:gd name="connsiteX3" fmla="*/ 5182352 w 5182352"/>
              <a:gd name="connsiteY3" fmla="*/ 3428998 h 6857998"/>
              <a:gd name="connsiteX4" fmla="*/ 2930927 w 5182352"/>
              <a:gd name="connsiteY4" fmla="*/ 6814605 h 6857998"/>
              <a:gd name="connsiteX5" fmla="*/ 2818504 w 5182352"/>
              <a:gd name="connsiteY5" fmla="*/ 6857998 h 6857998"/>
              <a:gd name="connsiteX6" fmla="*/ 0 w 5182352"/>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2352" h="6857998">
                <a:moveTo>
                  <a:pt x="0" y="0"/>
                </a:moveTo>
                <a:lnTo>
                  <a:pt x="2818507" y="0"/>
                </a:lnTo>
                <a:lnTo>
                  <a:pt x="2930927" y="43392"/>
                </a:lnTo>
                <a:cubicBezTo>
                  <a:pt x="4251985" y="590036"/>
                  <a:pt x="5182352" y="1899962"/>
                  <a:pt x="5182352" y="3428998"/>
                </a:cubicBezTo>
                <a:cubicBezTo>
                  <a:pt x="5182352" y="4958035"/>
                  <a:pt x="4251985" y="6267961"/>
                  <a:pt x="2930927" y="6814605"/>
                </a:cubicBezTo>
                <a:lnTo>
                  <a:pt x="2818504" y="6857998"/>
                </a:lnTo>
                <a:lnTo>
                  <a:pt x="0" y="68579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943896" y="1600199"/>
            <a:ext cx="4080681" cy="3657600"/>
          </a:xfrm>
        </p:spPr>
        <p:txBody>
          <a:bodyPr>
            <a:normAutofit/>
          </a:bodyPr>
          <a:lstStyle/>
          <a:p>
            <a:pPr>
              <a:spcBef>
                <a:spcPts val="1000"/>
              </a:spcBef>
            </a:pPr>
            <a:r>
              <a:rPr lang="en-US" sz="4400" b="1" cap="all" dirty="0">
                <a:solidFill>
                  <a:srgbClr val="FFFFFF"/>
                </a:solidFill>
                <a:latin typeface="Bookman Old Style"/>
              </a:rPr>
              <a:t>What's So Great About Bloch Scholars?</a:t>
            </a:r>
            <a:endParaRPr lang="en-US" sz="4400" dirty="0">
              <a:solidFill>
                <a:srgbClr val="FFFFFF"/>
              </a:solidFill>
            </a:endParaRPr>
          </a:p>
        </p:txBody>
      </p:sp>
      <p:sp useBgFill="1">
        <p:nvSpPr>
          <p:cNvPr id="34" name="Freeform: Shape 33">
            <a:extLst>
              <a:ext uri="{FF2B5EF4-FFF2-40B4-BE49-F238E27FC236}">
                <a16:creationId xmlns:a16="http://schemas.microsoft.com/office/drawing/2014/main" id="{3D651D50-AFE8-4258-90FE-E239C3138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1600" y="2"/>
            <a:ext cx="7010401" cy="6857998"/>
          </a:xfrm>
          <a:custGeom>
            <a:avLst/>
            <a:gdLst>
              <a:gd name="connsiteX0" fmla="*/ 2363848 w 7010401"/>
              <a:gd name="connsiteY0" fmla="*/ 0 h 6857998"/>
              <a:gd name="connsiteX1" fmla="*/ 7010401 w 7010401"/>
              <a:gd name="connsiteY1" fmla="*/ 0 h 6857998"/>
              <a:gd name="connsiteX2" fmla="*/ 7010401 w 7010401"/>
              <a:gd name="connsiteY2" fmla="*/ 6857998 h 6857998"/>
              <a:gd name="connsiteX3" fmla="*/ 2363845 w 7010401"/>
              <a:gd name="connsiteY3" fmla="*/ 6857998 h 6857998"/>
              <a:gd name="connsiteX4" fmla="*/ 2251425 w 7010401"/>
              <a:gd name="connsiteY4" fmla="*/ 6814606 h 6857998"/>
              <a:gd name="connsiteX5" fmla="*/ 0 w 7010401"/>
              <a:gd name="connsiteY5" fmla="*/ 3429000 h 6857998"/>
              <a:gd name="connsiteX6" fmla="*/ 2251425 w 7010401"/>
              <a:gd name="connsiteY6" fmla="*/ 4339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01" h="6857998">
                <a:moveTo>
                  <a:pt x="2363848" y="0"/>
                </a:moveTo>
                <a:lnTo>
                  <a:pt x="7010401" y="0"/>
                </a:lnTo>
                <a:lnTo>
                  <a:pt x="7010401" y="6857998"/>
                </a:lnTo>
                <a:lnTo>
                  <a:pt x="2363845" y="6857998"/>
                </a:lnTo>
                <a:lnTo>
                  <a:pt x="2251425" y="6814606"/>
                </a:lnTo>
                <a:cubicBezTo>
                  <a:pt x="930367" y="6267962"/>
                  <a:pt x="0" y="4958036"/>
                  <a:pt x="0" y="3429000"/>
                </a:cubicBezTo>
                <a:cubicBezTo>
                  <a:pt x="0" y="1899963"/>
                  <a:pt x="930367" y="590037"/>
                  <a:pt x="2251425" y="433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logo for a college&#10;&#10;Description automatically generated">
            <a:extLst>
              <a:ext uri="{FF2B5EF4-FFF2-40B4-BE49-F238E27FC236}">
                <a16:creationId xmlns:a16="http://schemas.microsoft.com/office/drawing/2014/main" id="{6D419F7F-33C6-2042-3C52-7A639870F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699" y="999221"/>
            <a:ext cx="4859557" cy="4859557"/>
          </a:xfrm>
          <a:prstGeom prst="rect">
            <a:avLst/>
          </a:prstGeom>
        </p:spPr>
      </p:pic>
    </p:spTree>
    <p:extLst>
      <p:ext uri="{BB962C8B-B14F-4D97-AF65-F5344CB8AC3E}">
        <p14:creationId xmlns:p14="http://schemas.microsoft.com/office/powerpoint/2010/main" val="322628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41DA27-218C-4CE5-937C-F782D912B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D12B3F-8A5F-4499-B445-4AE98BA7D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200" y="0"/>
            <a:ext cx="792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FDDC00-F407-41E4-8797-9AFAC2767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6" y="1902350"/>
            <a:ext cx="12186015" cy="4955650"/>
          </a:xfrm>
          <a:custGeom>
            <a:avLst/>
            <a:gdLst>
              <a:gd name="connsiteX0" fmla="*/ 0 w 12186015"/>
              <a:gd name="connsiteY0" fmla="*/ 0 h 4955650"/>
              <a:gd name="connsiteX1" fmla="*/ 4267200 w 12186015"/>
              <a:gd name="connsiteY1" fmla="*/ 0 h 4955650"/>
              <a:gd name="connsiteX2" fmla="*/ 4267200 w 12186015"/>
              <a:gd name="connsiteY2" fmla="*/ 3910 h 4955650"/>
              <a:gd name="connsiteX3" fmla="*/ 8612398 w 12186015"/>
              <a:gd name="connsiteY3" fmla="*/ 3910 h 4955650"/>
              <a:gd name="connsiteX4" fmla="*/ 8767029 w 12186015"/>
              <a:gd name="connsiteY4" fmla="*/ 0 h 4955650"/>
              <a:gd name="connsiteX5" fmla="*/ 12180271 w 12186015"/>
              <a:gd name="connsiteY5" fmla="*/ 3080160 h 4955650"/>
              <a:gd name="connsiteX6" fmla="*/ 12186015 w 12186015"/>
              <a:gd name="connsiteY6" fmla="*/ 3193917 h 4955650"/>
              <a:gd name="connsiteX7" fmla="*/ 12186015 w 12186015"/>
              <a:gd name="connsiteY7" fmla="*/ 4955650 h 4955650"/>
              <a:gd name="connsiteX8" fmla="*/ 0 w 12186015"/>
              <a:gd name="connsiteY8" fmla="*/ 4955650 h 49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6015" h="4955650">
                <a:moveTo>
                  <a:pt x="0" y="0"/>
                </a:moveTo>
                <a:lnTo>
                  <a:pt x="4267200" y="0"/>
                </a:lnTo>
                <a:lnTo>
                  <a:pt x="4267200" y="3910"/>
                </a:lnTo>
                <a:lnTo>
                  <a:pt x="8612398" y="3910"/>
                </a:lnTo>
                <a:lnTo>
                  <a:pt x="8767029" y="0"/>
                </a:lnTo>
                <a:cubicBezTo>
                  <a:pt x="10543464" y="0"/>
                  <a:pt x="12004571" y="1350080"/>
                  <a:pt x="12180271" y="3080160"/>
                </a:cubicBezTo>
                <a:lnTo>
                  <a:pt x="12186015" y="3193917"/>
                </a:lnTo>
                <a:lnTo>
                  <a:pt x="12186015" y="4955650"/>
                </a:lnTo>
                <a:lnTo>
                  <a:pt x="0" y="495565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1FFB21-5166-4511-9418-A0182065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2892" y="0"/>
            <a:ext cx="4791077" cy="6868710"/>
          </a:xfrm>
          <a:custGeom>
            <a:avLst/>
            <a:gdLst>
              <a:gd name="connsiteX0" fmla="*/ 4790468 w 4791077"/>
              <a:gd name="connsiteY0" fmla="*/ 6866729 h 6868710"/>
              <a:gd name="connsiteX1" fmla="*/ 4790468 w 4791077"/>
              <a:gd name="connsiteY1" fmla="*/ 6868709 h 6868710"/>
              <a:gd name="connsiteX2" fmla="*/ 4791077 w 4791077"/>
              <a:gd name="connsiteY2" fmla="*/ 6868709 h 6868710"/>
              <a:gd name="connsiteX3" fmla="*/ 4791077 w 4791077"/>
              <a:gd name="connsiteY3" fmla="*/ 6868710 h 6868710"/>
              <a:gd name="connsiteX4" fmla="*/ 4712096 w 4791077"/>
              <a:gd name="connsiteY4" fmla="*/ 6868710 h 6868710"/>
              <a:gd name="connsiteX5" fmla="*/ 0 w 4791077"/>
              <a:gd name="connsiteY5" fmla="*/ 0 h 6868710"/>
              <a:gd name="connsiteX6" fmla="*/ 4791077 w 4791077"/>
              <a:gd name="connsiteY6" fmla="*/ 0 h 6868710"/>
              <a:gd name="connsiteX7" fmla="*/ 4791077 w 4791077"/>
              <a:gd name="connsiteY7" fmla="*/ 2 h 6868710"/>
              <a:gd name="connsiteX8" fmla="*/ 1850363 w 4791077"/>
              <a:gd name="connsiteY8" fmla="*/ 2 h 6868710"/>
              <a:gd name="connsiteX9" fmla="*/ 1850363 w 4791077"/>
              <a:gd name="connsiteY9" fmla="*/ 4006978 h 6868710"/>
              <a:gd name="connsiteX10" fmla="*/ 1850363 w 4791077"/>
              <a:gd name="connsiteY10" fmla="*/ 4079021 h 6868710"/>
              <a:gd name="connsiteX11" fmla="*/ 1854001 w 4791077"/>
              <a:gd name="connsiteY11" fmla="*/ 4079021 h 6868710"/>
              <a:gd name="connsiteX12" fmla="*/ 1865138 w 4791077"/>
              <a:gd name="connsiteY12" fmla="*/ 4299573 h 6868710"/>
              <a:gd name="connsiteX13" fmla="*/ 4712096 w 4791077"/>
              <a:gd name="connsiteY13" fmla="*/ 6868710 h 6868710"/>
              <a:gd name="connsiteX14" fmla="*/ 0 w 4791077"/>
              <a:gd name="connsiteY14" fmla="*/ 6868710 h 68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1077" h="6868710">
                <a:moveTo>
                  <a:pt x="4790468" y="6866729"/>
                </a:moveTo>
                <a:lnTo>
                  <a:pt x="4790468" y="6868709"/>
                </a:lnTo>
                <a:lnTo>
                  <a:pt x="4791077" y="6868709"/>
                </a:lnTo>
                <a:lnTo>
                  <a:pt x="4791077" y="6868710"/>
                </a:lnTo>
                <a:lnTo>
                  <a:pt x="4712096" y="6868710"/>
                </a:lnTo>
                <a:close/>
                <a:moveTo>
                  <a:pt x="0" y="0"/>
                </a:moveTo>
                <a:lnTo>
                  <a:pt x="4791077" y="0"/>
                </a:lnTo>
                <a:lnTo>
                  <a:pt x="4791077" y="2"/>
                </a:lnTo>
                <a:lnTo>
                  <a:pt x="1850363" y="2"/>
                </a:lnTo>
                <a:lnTo>
                  <a:pt x="1850363" y="4006978"/>
                </a:lnTo>
                <a:lnTo>
                  <a:pt x="1850363" y="4079021"/>
                </a:lnTo>
                <a:lnTo>
                  <a:pt x="1854001" y="4079021"/>
                </a:lnTo>
                <a:lnTo>
                  <a:pt x="1865138" y="4299573"/>
                </a:lnTo>
                <a:cubicBezTo>
                  <a:pt x="2011687" y="5742619"/>
                  <a:pt x="3230385" y="6868710"/>
                  <a:pt x="4712096" y="6868710"/>
                </a:cubicBezTo>
                <a:lnTo>
                  <a:pt x="0" y="6868710"/>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255231" y="242749"/>
            <a:ext cx="7924800" cy="3297782"/>
          </a:xfrm>
        </p:spPr>
        <p:txBody>
          <a:bodyPr vert="horz" lIns="91440" tIns="45720" rIns="91440" bIns="45720" rtlCol="0" anchor="b">
            <a:noAutofit/>
          </a:bodyPr>
          <a:lstStyle/>
          <a:p>
            <a:pPr algn="ctr">
              <a:lnSpc>
                <a:spcPct val="120000"/>
              </a:lnSpc>
              <a:spcBef>
                <a:spcPts val="1000"/>
              </a:spcBef>
            </a:pPr>
            <a:br>
              <a:rPr lang="en-US" sz="3600" dirty="0">
                <a:solidFill>
                  <a:srgbClr val="FFFFFF"/>
                </a:solidFill>
                <a:latin typeface="Bookman Old Style"/>
              </a:rPr>
            </a:br>
            <a:r>
              <a:rPr lang="en-US" sz="3600" dirty="0">
                <a:solidFill>
                  <a:srgbClr val="FFFFFF"/>
                </a:solidFill>
                <a:latin typeface="Bookman Old Style"/>
              </a:rPr>
              <a:t>Students Earn:</a:t>
            </a:r>
            <a:br>
              <a:rPr lang="en-US" sz="3600" b="1" dirty="0">
                <a:latin typeface="Bookman Old Style"/>
              </a:rPr>
            </a:br>
            <a:r>
              <a:rPr lang="en-US" sz="3600" b="1" dirty="0">
                <a:solidFill>
                  <a:srgbClr val="FFFFFF"/>
                </a:solidFill>
                <a:latin typeface="Bookman Old Style"/>
              </a:rPr>
              <a:t>an Associate Degree</a:t>
            </a:r>
            <a:br>
              <a:rPr lang="en-US" sz="3600" b="1" dirty="0">
                <a:solidFill>
                  <a:srgbClr val="FFFFFF"/>
                </a:solidFill>
                <a:latin typeface="Bookman Old Style"/>
              </a:rPr>
            </a:br>
            <a:r>
              <a:rPr lang="en-US" sz="3600" b="1" dirty="0">
                <a:solidFill>
                  <a:srgbClr val="FFFFFF"/>
                </a:solidFill>
                <a:latin typeface="Bookman Old Style"/>
              </a:rPr>
              <a:t>from Donnelly </a:t>
            </a:r>
            <a:br>
              <a:rPr lang="en-US" sz="3600" b="1" dirty="0">
                <a:latin typeface="Bookman Old Style"/>
              </a:rPr>
            </a:br>
            <a:r>
              <a:rPr lang="en-US" sz="3600" dirty="0">
                <a:solidFill>
                  <a:srgbClr val="FFFFFF"/>
                </a:solidFill>
                <a:latin typeface="Bookman Old Style"/>
              </a:rPr>
              <a:t>&amp;</a:t>
            </a:r>
            <a:r>
              <a:rPr lang="en-US" sz="3600" b="1" dirty="0">
                <a:solidFill>
                  <a:srgbClr val="FFFFFF"/>
                </a:solidFill>
                <a:latin typeface="Bookman Old Style"/>
              </a:rPr>
              <a:t> a Bachelor's Degree</a:t>
            </a:r>
            <a:br>
              <a:rPr lang="en-US" sz="3600" b="1" dirty="0">
                <a:solidFill>
                  <a:srgbClr val="FFFFFF"/>
                </a:solidFill>
                <a:latin typeface="Bookman Old Style"/>
              </a:rPr>
            </a:br>
            <a:r>
              <a:rPr lang="en-US" sz="3600" b="1" dirty="0">
                <a:solidFill>
                  <a:srgbClr val="FFFFFF"/>
                </a:solidFill>
                <a:latin typeface="Bookman Old Style"/>
              </a:rPr>
              <a:t>from UMKC or Rockhurst</a:t>
            </a:r>
            <a:endParaRPr lang="en-US" sz="3600" dirty="0"/>
          </a:p>
        </p:txBody>
      </p:sp>
      <p:pic>
        <p:nvPicPr>
          <p:cNvPr id="4" name="Picture 3">
            <a:extLst>
              <a:ext uri="{FF2B5EF4-FFF2-40B4-BE49-F238E27FC236}">
                <a16:creationId xmlns:a16="http://schemas.microsoft.com/office/drawing/2014/main" id="{F8E08E4E-C9F1-4AD6-B5EA-E14E0A8BD47F}"/>
              </a:ext>
            </a:extLst>
          </p:cNvPr>
          <p:cNvPicPr>
            <a:picLocks noChangeAspect="1"/>
          </p:cNvPicPr>
          <p:nvPr/>
        </p:nvPicPr>
        <p:blipFill rotWithShape="1">
          <a:blip r:embed="rId2"/>
          <a:srcRect l="25009" r="33642" b="1"/>
          <a:stretch/>
        </p:blipFill>
        <p:spPr>
          <a:xfrm>
            <a:off x="20" y="10"/>
            <a:ext cx="4267180" cy="6857990"/>
          </a:xfrm>
          <a:prstGeom prst="rect">
            <a:avLst/>
          </a:prstGeom>
        </p:spPr>
      </p:pic>
      <p:pic>
        <p:nvPicPr>
          <p:cNvPr id="3" name="Picture 6">
            <a:extLst>
              <a:ext uri="{FF2B5EF4-FFF2-40B4-BE49-F238E27FC236}">
                <a16:creationId xmlns:a16="http://schemas.microsoft.com/office/drawing/2014/main" id="{BBCBE293-AF80-4B7A-95C9-9C223B2D6CF6}"/>
              </a:ext>
            </a:extLst>
          </p:cNvPr>
          <p:cNvPicPr>
            <a:picLocks noChangeAspect="1"/>
          </p:cNvPicPr>
          <p:nvPr/>
        </p:nvPicPr>
        <p:blipFill>
          <a:blip r:embed="rId3"/>
          <a:stretch>
            <a:fillRect/>
          </a:stretch>
        </p:blipFill>
        <p:spPr>
          <a:xfrm>
            <a:off x="4451095" y="4081675"/>
            <a:ext cx="2533576" cy="2533576"/>
          </a:xfrm>
          <a:prstGeom prst="rect">
            <a:avLst/>
          </a:prstGeom>
        </p:spPr>
      </p:pic>
      <p:pic>
        <p:nvPicPr>
          <p:cNvPr id="7" name="Picture 7">
            <a:extLst>
              <a:ext uri="{FF2B5EF4-FFF2-40B4-BE49-F238E27FC236}">
                <a16:creationId xmlns:a16="http://schemas.microsoft.com/office/drawing/2014/main" id="{05CE2520-2F81-47D5-B9D1-B0B2E86D0499}"/>
              </a:ext>
            </a:extLst>
          </p:cNvPr>
          <p:cNvPicPr>
            <a:picLocks noChangeAspect="1"/>
          </p:cNvPicPr>
          <p:nvPr/>
        </p:nvPicPr>
        <p:blipFill rotWithShape="1">
          <a:blip r:embed="rId4"/>
          <a:srcRect l="35394" t="-1" r="1036" b="-2609"/>
          <a:stretch/>
        </p:blipFill>
        <p:spPr>
          <a:xfrm>
            <a:off x="9325782" y="3617578"/>
            <a:ext cx="1541900" cy="1486008"/>
          </a:xfrm>
          <a:prstGeom prst="rect">
            <a:avLst/>
          </a:prstGeom>
        </p:spPr>
      </p:pic>
      <p:sp>
        <p:nvSpPr>
          <p:cNvPr id="10" name="Arrow: Right 9">
            <a:extLst>
              <a:ext uri="{FF2B5EF4-FFF2-40B4-BE49-F238E27FC236}">
                <a16:creationId xmlns:a16="http://schemas.microsoft.com/office/drawing/2014/main" id="{27101505-25AC-4C16-A956-B532D877E396}"/>
              </a:ext>
            </a:extLst>
          </p:cNvPr>
          <p:cNvSpPr/>
          <p:nvPr/>
        </p:nvSpPr>
        <p:spPr>
          <a:xfrm rot="20767893">
            <a:off x="6624265" y="3941029"/>
            <a:ext cx="2653834" cy="1265207"/>
          </a:xfrm>
          <a:prstGeom prst="right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584D52A-C0CD-0C21-24FF-EEB7E307EB8A}"/>
              </a:ext>
            </a:extLst>
          </p:cNvPr>
          <p:cNvSpPr/>
          <p:nvPr/>
        </p:nvSpPr>
        <p:spPr>
          <a:xfrm rot="806219">
            <a:off x="6626536" y="5192753"/>
            <a:ext cx="2653834" cy="1265207"/>
          </a:xfrm>
          <a:prstGeom prst="rightArrow">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C55A57E-89C1-24AA-B2D4-9C85F6377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9302" y="5169765"/>
            <a:ext cx="1548380" cy="1416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for a college&#10;&#10;Description automatically generated">
            <a:extLst>
              <a:ext uri="{FF2B5EF4-FFF2-40B4-BE49-F238E27FC236}">
                <a16:creationId xmlns:a16="http://schemas.microsoft.com/office/drawing/2014/main" id="{9FDCE633-1358-1440-08AE-DABB96EEFC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65" y="1837843"/>
            <a:ext cx="2542332" cy="2542332"/>
          </a:xfrm>
          <a:prstGeom prst="rect">
            <a:avLst/>
          </a:prstGeom>
        </p:spPr>
      </p:pic>
    </p:spTree>
    <p:extLst>
      <p:ext uri="{BB962C8B-B14F-4D97-AF65-F5344CB8AC3E}">
        <p14:creationId xmlns:p14="http://schemas.microsoft.com/office/powerpoint/2010/main" val="392703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41DA27-218C-4CE5-937C-F782D912B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D12B3F-8A5F-4499-B445-4AE98BA7D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200" y="0"/>
            <a:ext cx="792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FDDC00-F407-41E4-8797-9AFAC2767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6" y="1902350"/>
            <a:ext cx="12186015" cy="4955650"/>
          </a:xfrm>
          <a:custGeom>
            <a:avLst/>
            <a:gdLst>
              <a:gd name="connsiteX0" fmla="*/ 0 w 12186015"/>
              <a:gd name="connsiteY0" fmla="*/ 0 h 4955650"/>
              <a:gd name="connsiteX1" fmla="*/ 4267200 w 12186015"/>
              <a:gd name="connsiteY1" fmla="*/ 0 h 4955650"/>
              <a:gd name="connsiteX2" fmla="*/ 4267200 w 12186015"/>
              <a:gd name="connsiteY2" fmla="*/ 3910 h 4955650"/>
              <a:gd name="connsiteX3" fmla="*/ 8612398 w 12186015"/>
              <a:gd name="connsiteY3" fmla="*/ 3910 h 4955650"/>
              <a:gd name="connsiteX4" fmla="*/ 8767029 w 12186015"/>
              <a:gd name="connsiteY4" fmla="*/ 0 h 4955650"/>
              <a:gd name="connsiteX5" fmla="*/ 12180271 w 12186015"/>
              <a:gd name="connsiteY5" fmla="*/ 3080160 h 4955650"/>
              <a:gd name="connsiteX6" fmla="*/ 12186015 w 12186015"/>
              <a:gd name="connsiteY6" fmla="*/ 3193917 h 4955650"/>
              <a:gd name="connsiteX7" fmla="*/ 12186015 w 12186015"/>
              <a:gd name="connsiteY7" fmla="*/ 4955650 h 4955650"/>
              <a:gd name="connsiteX8" fmla="*/ 0 w 12186015"/>
              <a:gd name="connsiteY8" fmla="*/ 4955650 h 49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6015" h="4955650">
                <a:moveTo>
                  <a:pt x="0" y="0"/>
                </a:moveTo>
                <a:lnTo>
                  <a:pt x="4267200" y="0"/>
                </a:lnTo>
                <a:lnTo>
                  <a:pt x="4267200" y="3910"/>
                </a:lnTo>
                <a:lnTo>
                  <a:pt x="8612398" y="3910"/>
                </a:lnTo>
                <a:lnTo>
                  <a:pt x="8767029" y="0"/>
                </a:lnTo>
                <a:cubicBezTo>
                  <a:pt x="10543464" y="0"/>
                  <a:pt x="12004571" y="1350080"/>
                  <a:pt x="12180271" y="3080160"/>
                </a:cubicBezTo>
                <a:lnTo>
                  <a:pt x="12186015" y="3193917"/>
                </a:lnTo>
                <a:lnTo>
                  <a:pt x="12186015" y="4955650"/>
                </a:lnTo>
                <a:lnTo>
                  <a:pt x="0" y="495565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1FFB21-5166-4511-9418-A0182065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2892" y="0"/>
            <a:ext cx="4791077" cy="6868710"/>
          </a:xfrm>
          <a:custGeom>
            <a:avLst/>
            <a:gdLst>
              <a:gd name="connsiteX0" fmla="*/ 4790468 w 4791077"/>
              <a:gd name="connsiteY0" fmla="*/ 6866729 h 6868710"/>
              <a:gd name="connsiteX1" fmla="*/ 4790468 w 4791077"/>
              <a:gd name="connsiteY1" fmla="*/ 6868709 h 6868710"/>
              <a:gd name="connsiteX2" fmla="*/ 4791077 w 4791077"/>
              <a:gd name="connsiteY2" fmla="*/ 6868709 h 6868710"/>
              <a:gd name="connsiteX3" fmla="*/ 4791077 w 4791077"/>
              <a:gd name="connsiteY3" fmla="*/ 6868710 h 6868710"/>
              <a:gd name="connsiteX4" fmla="*/ 4712096 w 4791077"/>
              <a:gd name="connsiteY4" fmla="*/ 6868710 h 6868710"/>
              <a:gd name="connsiteX5" fmla="*/ 0 w 4791077"/>
              <a:gd name="connsiteY5" fmla="*/ 0 h 6868710"/>
              <a:gd name="connsiteX6" fmla="*/ 4791077 w 4791077"/>
              <a:gd name="connsiteY6" fmla="*/ 0 h 6868710"/>
              <a:gd name="connsiteX7" fmla="*/ 4791077 w 4791077"/>
              <a:gd name="connsiteY7" fmla="*/ 2 h 6868710"/>
              <a:gd name="connsiteX8" fmla="*/ 1850363 w 4791077"/>
              <a:gd name="connsiteY8" fmla="*/ 2 h 6868710"/>
              <a:gd name="connsiteX9" fmla="*/ 1850363 w 4791077"/>
              <a:gd name="connsiteY9" fmla="*/ 4006978 h 6868710"/>
              <a:gd name="connsiteX10" fmla="*/ 1850363 w 4791077"/>
              <a:gd name="connsiteY10" fmla="*/ 4079021 h 6868710"/>
              <a:gd name="connsiteX11" fmla="*/ 1854001 w 4791077"/>
              <a:gd name="connsiteY11" fmla="*/ 4079021 h 6868710"/>
              <a:gd name="connsiteX12" fmla="*/ 1865138 w 4791077"/>
              <a:gd name="connsiteY12" fmla="*/ 4299573 h 6868710"/>
              <a:gd name="connsiteX13" fmla="*/ 4712096 w 4791077"/>
              <a:gd name="connsiteY13" fmla="*/ 6868710 h 6868710"/>
              <a:gd name="connsiteX14" fmla="*/ 0 w 4791077"/>
              <a:gd name="connsiteY14" fmla="*/ 6868710 h 68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1077" h="6868710">
                <a:moveTo>
                  <a:pt x="4790468" y="6866729"/>
                </a:moveTo>
                <a:lnTo>
                  <a:pt x="4790468" y="6868709"/>
                </a:lnTo>
                <a:lnTo>
                  <a:pt x="4791077" y="6868709"/>
                </a:lnTo>
                <a:lnTo>
                  <a:pt x="4791077" y="6868710"/>
                </a:lnTo>
                <a:lnTo>
                  <a:pt x="4712096" y="6868710"/>
                </a:lnTo>
                <a:close/>
                <a:moveTo>
                  <a:pt x="0" y="0"/>
                </a:moveTo>
                <a:lnTo>
                  <a:pt x="4791077" y="0"/>
                </a:lnTo>
                <a:lnTo>
                  <a:pt x="4791077" y="2"/>
                </a:lnTo>
                <a:lnTo>
                  <a:pt x="1850363" y="2"/>
                </a:lnTo>
                <a:lnTo>
                  <a:pt x="1850363" y="4006978"/>
                </a:lnTo>
                <a:lnTo>
                  <a:pt x="1850363" y="4079021"/>
                </a:lnTo>
                <a:lnTo>
                  <a:pt x="1854001" y="4079021"/>
                </a:lnTo>
                <a:lnTo>
                  <a:pt x="1865138" y="4299573"/>
                </a:lnTo>
                <a:cubicBezTo>
                  <a:pt x="2011687" y="5742619"/>
                  <a:pt x="3230385" y="6868710"/>
                  <a:pt x="4712096" y="6868710"/>
                </a:cubicBezTo>
                <a:lnTo>
                  <a:pt x="0" y="6868710"/>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779109" y="416772"/>
            <a:ext cx="6715110" cy="1830439"/>
          </a:xfrm>
        </p:spPr>
        <p:txBody>
          <a:bodyPr vert="horz" lIns="91440" tIns="45720" rIns="91440" bIns="45720" rtlCol="0" anchor="b">
            <a:noAutofit/>
          </a:bodyPr>
          <a:lstStyle/>
          <a:p>
            <a:pPr algn="ctr">
              <a:lnSpc>
                <a:spcPct val="120000"/>
              </a:lnSpc>
              <a:spcBef>
                <a:spcPts val="1000"/>
              </a:spcBef>
            </a:pPr>
            <a:r>
              <a:rPr lang="en-US" sz="2400" b="1" dirty="0">
                <a:solidFill>
                  <a:srgbClr val="FFFFFF"/>
                </a:solidFill>
                <a:latin typeface="Bookman Old Style"/>
              </a:rPr>
              <a:t>100% of Tuition &amp; Fees are Covered for Associate &amp; Bachelor’s Degrees</a:t>
            </a:r>
            <a:br>
              <a:rPr lang="en-US" sz="3200" b="1" dirty="0">
                <a:solidFill>
                  <a:srgbClr val="FFFFFF"/>
                </a:solidFill>
                <a:latin typeface="Bookman Old Style"/>
              </a:rPr>
            </a:br>
            <a:r>
              <a:rPr lang="en-US" sz="2400" dirty="0">
                <a:solidFill>
                  <a:srgbClr val="FFFFFF"/>
                </a:solidFill>
                <a:latin typeface="Bookman Old Style"/>
              </a:rPr>
              <a:t>(Block Foundation pays 50%;</a:t>
            </a:r>
            <a:br>
              <a:rPr lang="en-US" sz="2400" dirty="0">
                <a:solidFill>
                  <a:srgbClr val="FFFFFF"/>
                </a:solidFill>
                <a:latin typeface="Bookman Old Style"/>
              </a:rPr>
            </a:br>
            <a:r>
              <a:rPr lang="en-US" sz="2400" dirty="0">
                <a:solidFill>
                  <a:srgbClr val="FFFFFF"/>
                </a:solidFill>
                <a:latin typeface="Bookman Old Style"/>
              </a:rPr>
              <a:t>Donnelly ensures other 50% is covered)</a:t>
            </a:r>
            <a:endParaRPr lang="en-US" sz="2400" dirty="0">
              <a:latin typeface="Bookman Old Style"/>
            </a:endParaRPr>
          </a:p>
        </p:txBody>
      </p:sp>
      <p:pic>
        <p:nvPicPr>
          <p:cNvPr id="4" name="Picture 3">
            <a:extLst>
              <a:ext uri="{FF2B5EF4-FFF2-40B4-BE49-F238E27FC236}">
                <a16:creationId xmlns:a16="http://schemas.microsoft.com/office/drawing/2014/main" id="{F8E08E4E-C9F1-4AD6-B5EA-E14E0A8BD47F}"/>
              </a:ext>
            </a:extLst>
          </p:cNvPr>
          <p:cNvPicPr>
            <a:picLocks noChangeAspect="1"/>
          </p:cNvPicPr>
          <p:nvPr/>
        </p:nvPicPr>
        <p:blipFill rotWithShape="1">
          <a:blip r:embed="rId2"/>
          <a:srcRect l="25009" r="33642" b="1"/>
          <a:stretch/>
        </p:blipFill>
        <p:spPr>
          <a:xfrm>
            <a:off x="20" y="10"/>
            <a:ext cx="4267180" cy="6857990"/>
          </a:xfrm>
          <a:prstGeom prst="rect">
            <a:avLst/>
          </a:prstGeom>
        </p:spPr>
      </p:pic>
      <p:pic>
        <p:nvPicPr>
          <p:cNvPr id="3" name="Picture 6">
            <a:extLst>
              <a:ext uri="{FF2B5EF4-FFF2-40B4-BE49-F238E27FC236}">
                <a16:creationId xmlns:a16="http://schemas.microsoft.com/office/drawing/2014/main" id="{5710B751-E94D-46DB-8F2D-D298D2EA1593}"/>
              </a:ext>
            </a:extLst>
          </p:cNvPr>
          <p:cNvPicPr>
            <a:picLocks noChangeAspect="1"/>
          </p:cNvPicPr>
          <p:nvPr/>
        </p:nvPicPr>
        <p:blipFill>
          <a:blip r:embed="rId3"/>
          <a:stretch>
            <a:fillRect/>
          </a:stretch>
        </p:blipFill>
        <p:spPr>
          <a:xfrm>
            <a:off x="1038199" y="289364"/>
            <a:ext cx="2095279" cy="2085257"/>
          </a:xfrm>
          <a:prstGeom prst="rect">
            <a:avLst/>
          </a:prstGeom>
        </p:spPr>
      </p:pic>
      <p:pic>
        <p:nvPicPr>
          <p:cNvPr id="5" name="Picture 7" descr="Text&#10;&#10;Description automatically generated">
            <a:extLst>
              <a:ext uri="{FF2B5EF4-FFF2-40B4-BE49-F238E27FC236}">
                <a16:creationId xmlns:a16="http://schemas.microsoft.com/office/drawing/2014/main" id="{6F21AA55-3ACD-D740-F6E1-FB634B875948}"/>
              </a:ext>
            </a:extLst>
          </p:cNvPr>
          <p:cNvPicPr>
            <a:picLocks noChangeAspect="1"/>
          </p:cNvPicPr>
          <p:nvPr/>
        </p:nvPicPr>
        <p:blipFill>
          <a:blip r:embed="rId4"/>
          <a:stretch>
            <a:fillRect/>
          </a:stretch>
        </p:blipFill>
        <p:spPr>
          <a:xfrm>
            <a:off x="374410" y="2867499"/>
            <a:ext cx="3518381" cy="1985399"/>
          </a:xfrm>
          <a:prstGeom prst="rect">
            <a:avLst/>
          </a:prstGeom>
        </p:spPr>
      </p:pic>
      <p:sp>
        <p:nvSpPr>
          <p:cNvPr id="6" name="Title 1">
            <a:extLst>
              <a:ext uri="{FF2B5EF4-FFF2-40B4-BE49-F238E27FC236}">
                <a16:creationId xmlns:a16="http://schemas.microsoft.com/office/drawing/2014/main" id="{9686DCC2-4E62-F992-594C-66FAC22BD27E}"/>
              </a:ext>
            </a:extLst>
          </p:cNvPr>
          <p:cNvSpPr txBox="1">
            <a:spLocks/>
          </p:cNvSpPr>
          <p:nvPr/>
        </p:nvSpPr>
        <p:spPr>
          <a:xfrm>
            <a:off x="4333411" y="2904748"/>
            <a:ext cx="7606505" cy="155654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accent2"/>
                </a:solidFill>
                <a:latin typeface="+mj-lt"/>
                <a:ea typeface="+mj-ea"/>
                <a:cs typeface="+mj-cs"/>
              </a:defRPr>
            </a:lvl1pPr>
          </a:lstStyle>
          <a:p>
            <a:pPr algn="ctr">
              <a:lnSpc>
                <a:spcPct val="120000"/>
              </a:lnSpc>
              <a:spcBef>
                <a:spcPts val="1000"/>
              </a:spcBef>
            </a:pPr>
            <a:r>
              <a:rPr lang="en-US" sz="2400" b="1" dirty="0">
                <a:solidFill>
                  <a:srgbClr val="FFFFFF"/>
                </a:solidFill>
                <a:latin typeface="Bookman Old Style"/>
              </a:rPr>
              <a:t>Scholars have a personal coach</a:t>
            </a:r>
            <a:br>
              <a:rPr lang="en-US" sz="2400" dirty="0">
                <a:latin typeface="Bookman Old Style"/>
              </a:rPr>
            </a:br>
            <a:r>
              <a:rPr lang="en-US" sz="2400" dirty="0">
                <a:solidFill>
                  <a:srgbClr val="FFFFFF"/>
                </a:solidFill>
                <a:latin typeface="Bookman Old Style"/>
              </a:rPr>
              <a:t>(with monthly meetings)</a:t>
            </a:r>
            <a:br>
              <a:rPr lang="en-US" sz="2400" dirty="0">
                <a:latin typeface="Bookman Old Style"/>
              </a:rPr>
            </a:br>
            <a:r>
              <a:rPr lang="en-US" sz="2400" b="1" dirty="0">
                <a:solidFill>
                  <a:srgbClr val="FFFFFF"/>
                </a:solidFill>
                <a:latin typeface="Bookman Old Style"/>
              </a:rPr>
              <a:t>to help learn the ropes &amp; stay motivated!</a:t>
            </a:r>
            <a:endParaRPr lang="en-US" sz="2400" b="1" dirty="0"/>
          </a:p>
        </p:txBody>
      </p:sp>
      <p:sp>
        <p:nvSpPr>
          <p:cNvPr id="7" name="Title 1">
            <a:extLst>
              <a:ext uri="{FF2B5EF4-FFF2-40B4-BE49-F238E27FC236}">
                <a16:creationId xmlns:a16="http://schemas.microsoft.com/office/drawing/2014/main" id="{13F2B8DF-49BE-0DB6-EF06-91E0E0756940}"/>
              </a:ext>
            </a:extLst>
          </p:cNvPr>
          <p:cNvSpPr txBox="1">
            <a:spLocks/>
          </p:cNvSpPr>
          <p:nvPr/>
        </p:nvSpPr>
        <p:spPr>
          <a:xfrm>
            <a:off x="39090" y="5146589"/>
            <a:ext cx="12186015" cy="131929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accent2"/>
                </a:solidFill>
                <a:latin typeface="+mj-lt"/>
                <a:ea typeface="+mj-ea"/>
                <a:cs typeface="+mj-cs"/>
              </a:defRPr>
            </a:lvl1pPr>
          </a:lstStyle>
          <a:p>
            <a:pPr algn="ctr">
              <a:lnSpc>
                <a:spcPct val="120000"/>
              </a:lnSpc>
              <a:spcBef>
                <a:spcPts val="1000"/>
              </a:spcBef>
            </a:pPr>
            <a:r>
              <a:rPr lang="en-US" sz="3200" dirty="0">
                <a:solidFill>
                  <a:schemeClr val="tx1"/>
                </a:solidFill>
              </a:rPr>
              <a:t>The program is now open to all qualifying students, regardless of citizenship/residency status</a:t>
            </a:r>
          </a:p>
        </p:txBody>
      </p:sp>
    </p:spTree>
    <p:extLst>
      <p:ext uri="{BB962C8B-B14F-4D97-AF65-F5344CB8AC3E}">
        <p14:creationId xmlns:p14="http://schemas.microsoft.com/office/powerpoint/2010/main" val="159530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41DA27-218C-4CE5-937C-F782D912B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D12B3F-8A5F-4499-B445-4AE98BA7D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200" y="0"/>
            <a:ext cx="792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FDDC00-F407-41E4-8797-9AFAC2767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6" y="1902350"/>
            <a:ext cx="12186015" cy="4955650"/>
          </a:xfrm>
          <a:custGeom>
            <a:avLst/>
            <a:gdLst>
              <a:gd name="connsiteX0" fmla="*/ 0 w 12186015"/>
              <a:gd name="connsiteY0" fmla="*/ 0 h 4955650"/>
              <a:gd name="connsiteX1" fmla="*/ 4267200 w 12186015"/>
              <a:gd name="connsiteY1" fmla="*/ 0 h 4955650"/>
              <a:gd name="connsiteX2" fmla="*/ 4267200 w 12186015"/>
              <a:gd name="connsiteY2" fmla="*/ 3910 h 4955650"/>
              <a:gd name="connsiteX3" fmla="*/ 8612398 w 12186015"/>
              <a:gd name="connsiteY3" fmla="*/ 3910 h 4955650"/>
              <a:gd name="connsiteX4" fmla="*/ 8767029 w 12186015"/>
              <a:gd name="connsiteY4" fmla="*/ 0 h 4955650"/>
              <a:gd name="connsiteX5" fmla="*/ 12180271 w 12186015"/>
              <a:gd name="connsiteY5" fmla="*/ 3080160 h 4955650"/>
              <a:gd name="connsiteX6" fmla="*/ 12186015 w 12186015"/>
              <a:gd name="connsiteY6" fmla="*/ 3193917 h 4955650"/>
              <a:gd name="connsiteX7" fmla="*/ 12186015 w 12186015"/>
              <a:gd name="connsiteY7" fmla="*/ 4955650 h 4955650"/>
              <a:gd name="connsiteX8" fmla="*/ 0 w 12186015"/>
              <a:gd name="connsiteY8" fmla="*/ 4955650 h 49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6015" h="4955650">
                <a:moveTo>
                  <a:pt x="0" y="0"/>
                </a:moveTo>
                <a:lnTo>
                  <a:pt x="4267200" y="0"/>
                </a:lnTo>
                <a:lnTo>
                  <a:pt x="4267200" y="3910"/>
                </a:lnTo>
                <a:lnTo>
                  <a:pt x="8612398" y="3910"/>
                </a:lnTo>
                <a:lnTo>
                  <a:pt x="8767029" y="0"/>
                </a:lnTo>
                <a:cubicBezTo>
                  <a:pt x="10543464" y="0"/>
                  <a:pt x="12004571" y="1350080"/>
                  <a:pt x="12180271" y="3080160"/>
                </a:cubicBezTo>
                <a:lnTo>
                  <a:pt x="12186015" y="3193917"/>
                </a:lnTo>
                <a:lnTo>
                  <a:pt x="12186015" y="4955650"/>
                </a:lnTo>
                <a:lnTo>
                  <a:pt x="0" y="495565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1FFB21-5166-4511-9418-A0182065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2892" y="0"/>
            <a:ext cx="4791077" cy="6868710"/>
          </a:xfrm>
          <a:custGeom>
            <a:avLst/>
            <a:gdLst>
              <a:gd name="connsiteX0" fmla="*/ 4790468 w 4791077"/>
              <a:gd name="connsiteY0" fmla="*/ 6866729 h 6868710"/>
              <a:gd name="connsiteX1" fmla="*/ 4790468 w 4791077"/>
              <a:gd name="connsiteY1" fmla="*/ 6868709 h 6868710"/>
              <a:gd name="connsiteX2" fmla="*/ 4791077 w 4791077"/>
              <a:gd name="connsiteY2" fmla="*/ 6868709 h 6868710"/>
              <a:gd name="connsiteX3" fmla="*/ 4791077 w 4791077"/>
              <a:gd name="connsiteY3" fmla="*/ 6868710 h 6868710"/>
              <a:gd name="connsiteX4" fmla="*/ 4712096 w 4791077"/>
              <a:gd name="connsiteY4" fmla="*/ 6868710 h 6868710"/>
              <a:gd name="connsiteX5" fmla="*/ 0 w 4791077"/>
              <a:gd name="connsiteY5" fmla="*/ 0 h 6868710"/>
              <a:gd name="connsiteX6" fmla="*/ 4791077 w 4791077"/>
              <a:gd name="connsiteY6" fmla="*/ 0 h 6868710"/>
              <a:gd name="connsiteX7" fmla="*/ 4791077 w 4791077"/>
              <a:gd name="connsiteY7" fmla="*/ 2 h 6868710"/>
              <a:gd name="connsiteX8" fmla="*/ 1850363 w 4791077"/>
              <a:gd name="connsiteY8" fmla="*/ 2 h 6868710"/>
              <a:gd name="connsiteX9" fmla="*/ 1850363 w 4791077"/>
              <a:gd name="connsiteY9" fmla="*/ 4006978 h 6868710"/>
              <a:gd name="connsiteX10" fmla="*/ 1850363 w 4791077"/>
              <a:gd name="connsiteY10" fmla="*/ 4079021 h 6868710"/>
              <a:gd name="connsiteX11" fmla="*/ 1854001 w 4791077"/>
              <a:gd name="connsiteY11" fmla="*/ 4079021 h 6868710"/>
              <a:gd name="connsiteX12" fmla="*/ 1865138 w 4791077"/>
              <a:gd name="connsiteY12" fmla="*/ 4299573 h 6868710"/>
              <a:gd name="connsiteX13" fmla="*/ 4712096 w 4791077"/>
              <a:gd name="connsiteY13" fmla="*/ 6868710 h 6868710"/>
              <a:gd name="connsiteX14" fmla="*/ 0 w 4791077"/>
              <a:gd name="connsiteY14" fmla="*/ 6868710 h 68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1077" h="6868710">
                <a:moveTo>
                  <a:pt x="4790468" y="6866729"/>
                </a:moveTo>
                <a:lnTo>
                  <a:pt x="4790468" y="6868709"/>
                </a:lnTo>
                <a:lnTo>
                  <a:pt x="4791077" y="6868709"/>
                </a:lnTo>
                <a:lnTo>
                  <a:pt x="4791077" y="6868710"/>
                </a:lnTo>
                <a:lnTo>
                  <a:pt x="4712096" y="6868710"/>
                </a:lnTo>
                <a:close/>
                <a:moveTo>
                  <a:pt x="0" y="0"/>
                </a:moveTo>
                <a:lnTo>
                  <a:pt x="4791077" y="0"/>
                </a:lnTo>
                <a:lnTo>
                  <a:pt x="4791077" y="2"/>
                </a:lnTo>
                <a:lnTo>
                  <a:pt x="1850363" y="2"/>
                </a:lnTo>
                <a:lnTo>
                  <a:pt x="1850363" y="4006978"/>
                </a:lnTo>
                <a:lnTo>
                  <a:pt x="1850363" y="4079021"/>
                </a:lnTo>
                <a:lnTo>
                  <a:pt x="1854001" y="4079021"/>
                </a:lnTo>
                <a:lnTo>
                  <a:pt x="1865138" y="4299573"/>
                </a:lnTo>
                <a:cubicBezTo>
                  <a:pt x="2011687" y="5742619"/>
                  <a:pt x="3230385" y="6868710"/>
                  <a:pt x="4712096" y="6868710"/>
                </a:cubicBezTo>
                <a:lnTo>
                  <a:pt x="0" y="6868710"/>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426346" y="5198559"/>
            <a:ext cx="7606505" cy="1295615"/>
          </a:xfrm>
        </p:spPr>
        <p:txBody>
          <a:bodyPr vert="horz" lIns="91440" tIns="45720" rIns="91440" bIns="45720" rtlCol="0" anchor="b">
            <a:noAutofit/>
          </a:bodyPr>
          <a:lstStyle/>
          <a:p>
            <a:pPr algn="ctr">
              <a:lnSpc>
                <a:spcPct val="120000"/>
              </a:lnSpc>
              <a:spcBef>
                <a:spcPts val="1000"/>
              </a:spcBef>
            </a:pPr>
            <a:r>
              <a:rPr lang="en-US" sz="2800" dirty="0">
                <a:solidFill>
                  <a:srgbClr val="FFFFFF"/>
                </a:solidFill>
                <a:latin typeface="Bookman Old Style"/>
              </a:rPr>
              <a:t>and help develop ways to build community with other Bloch Scholars at MCC, UMKC, &amp; Rockhurst!</a:t>
            </a:r>
            <a:endParaRPr lang="en-US" sz="2800" dirty="0"/>
          </a:p>
        </p:txBody>
      </p:sp>
      <p:pic>
        <p:nvPicPr>
          <p:cNvPr id="4" name="Picture 3">
            <a:extLst>
              <a:ext uri="{FF2B5EF4-FFF2-40B4-BE49-F238E27FC236}">
                <a16:creationId xmlns:a16="http://schemas.microsoft.com/office/drawing/2014/main" id="{F8E08E4E-C9F1-4AD6-B5EA-E14E0A8BD47F}"/>
              </a:ext>
            </a:extLst>
          </p:cNvPr>
          <p:cNvPicPr>
            <a:picLocks noChangeAspect="1"/>
          </p:cNvPicPr>
          <p:nvPr/>
        </p:nvPicPr>
        <p:blipFill rotWithShape="1">
          <a:blip r:embed="rId3"/>
          <a:srcRect l="25009" r="33642" b="1"/>
          <a:stretch/>
        </p:blipFill>
        <p:spPr>
          <a:xfrm>
            <a:off x="20" y="10"/>
            <a:ext cx="4267180" cy="6857990"/>
          </a:xfrm>
          <a:prstGeom prst="rect">
            <a:avLst/>
          </a:prstGeom>
        </p:spPr>
      </p:pic>
      <p:pic>
        <p:nvPicPr>
          <p:cNvPr id="2050" name="Picture 2">
            <a:extLst>
              <a:ext uri="{FF2B5EF4-FFF2-40B4-BE49-F238E27FC236}">
                <a16:creationId xmlns:a16="http://schemas.microsoft.com/office/drawing/2014/main" id="{D74C65AB-D515-8F0C-10E2-04B64F391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346" y="318914"/>
            <a:ext cx="7606505" cy="2180187"/>
          </a:xfrm>
          <a:prstGeom prst="rect">
            <a:avLst/>
          </a:prstGeom>
          <a:solidFill>
            <a:schemeClr val="bg2"/>
          </a:solidFill>
        </p:spPr>
      </p:pic>
      <p:sp>
        <p:nvSpPr>
          <p:cNvPr id="3" name="Title 1">
            <a:extLst>
              <a:ext uri="{FF2B5EF4-FFF2-40B4-BE49-F238E27FC236}">
                <a16:creationId xmlns:a16="http://schemas.microsoft.com/office/drawing/2014/main" id="{3015E958-D550-ED71-530C-DCA2CAC8087D}"/>
              </a:ext>
            </a:extLst>
          </p:cNvPr>
          <p:cNvSpPr txBox="1">
            <a:spLocks/>
          </p:cNvSpPr>
          <p:nvPr/>
        </p:nvSpPr>
        <p:spPr>
          <a:xfrm>
            <a:off x="4267199" y="2759482"/>
            <a:ext cx="7606505" cy="216472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accent2"/>
                </a:solidFill>
                <a:latin typeface="+mj-lt"/>
                <a:ea typeface="+mj-ea"/>
                <a:cs typeface="+mj-cs"/>
              </a:defRPr>
            </a:lvl1pPr>
          </a:lstStyle>
          <a:p>
            <a:pPr algn="ctr">
              <a:lnSpc>
                <a:spcPct val="120000"/>
              </a:lnSpc>
              <a:spcBef>
                <a:spcPts val="1000"/>
              </a:spcBef>
            </a:pPr>
            <a:r>
              <a:rPr lang="en-US" sz="3600" b="1" dirty="0">
                <a:solidFill>
                  <a:srgbClr val="FFFFFF"/>
                </a:solidFill>
                <a:latin typeface="Bookman Old Style"/>
              </a:rPr>
              <a:t>Students are part of a </a:t>
            </a:r>
            <a:r>
              <a:rPr lang="en-US" sz="3600" b="1" u="sng" dirty="0">
                <a:solidFill>
                  <a:srgbClr val="FFFFFF"/>
                </a:solidFill>
                <a:latin typeface="Bookman Old Style"/>
              </a:rPr>
              <a:t>community</a:t>
            </a:r>
            <a:r>
              <a:rPr lang="en-US" sz="3600" b="1" dirty="0">
                <a:solidFill>
                  <a:srgbClr val="FFFFFF"/>
                </a:solidFill>
                <a:latin typeface="Bookman Old Style"/>
              </a:rPr>
              <a:t> of Bloch Scholars at Donnelly …</a:t>
            </a:r>
            <a:endParaRPr lang="en-US" b="1" dirty="0"/>
          </a:p>
        </p:txBody>
      </p:sp>
      <p:pic>
        <p:nvPicPr>
          <p:cNvPr id="7" name="Picture 6" descr="A logo for a college">
            <a:extLst>
              <a:ext uri="{FF2B5EF4-FFF2-40B4-BE49-F238E27FC236}">
                <a16:creationId xmlns:a16="http://schemas.microsoft.com/office/drawing/2014/main" id="{E5213C4F-F36A-DAAF-09A7-DC318DEAB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770" y="1749160"/>
            <a:ext cx="3359679" cy="3359679"/>
          </a:xfrm>
          <a:prstGeom prst="rect">
            <a:avLst/>
          </a:prstGeom>
        </p:spPr>
      </p:pic>
    </p:spTree>
    <p:extLst>
      <p:ext uri="{BB962C8B-B14F-4D97-AF65-F5344CB8AC3E}">
        <p14:creationId xmlns:p14="http://schemas.microsoft.com/office/powerpoint/2010/main" val="36567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D778DCE0-3BED-4B44-B7A5-0ED5C661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0D0826B5-ECCE-42D5-A63F-3E4D76117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82"/>
            <a:ext cx="12195573" cy="384352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3">
            <a:extLst>
              <a:ext uri="{FF2B5EF4-FFF2-40B4-BE49-F238E27FC236}">
                <a16:creationId xmlns:a16="http://schemas.microsoft.com/office/drawing/2014/main" id="{A3615B00-D87A-405E-8268-56F89E7C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84312" y="417699"/>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5">
            <a:extLst>
              <a:ext uri="{FF2B5EF4-FFF2-40B4-BE49-F238E27FC236}">
                <a16:creationId xmlns:a16="http://schemas.microsoft.com/office/drawing/2014/main" id="{0D92B9FE-2746-4E8A-ADD4-6094530C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0795"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10497" y="285511"/>
            <a:ext cx="11371006" cy="3242734"/>
          </a:xfrm>
        </p:spPr>
        <p:txBody>
          <a:bodyPr>
            <a:normAutofit/>
          </a:bodyPr>
          <a:lstStyle/>
          <a:p>
            <a:pPr algn="ctr">
              <a:spcBef>
                <a:spcPts val="1000"/>
              </a:spcBef>
            </a:pPr>
            <a:r>
              <a:rPr lang="en-US" sz="5000" b="1" dirty="0">
                <a:solidFill>
                  <a:srgbClr val="FFFFFF"/>
                </a:solidFill>
                <a:latin typeface="Bookman Old Style"/>
              </a:rPr>
              <a:t>Currently:</a:t>
            </a:r>
            <a:br>
              <a:rPr lang="en-US" sz="5000" b="1" dirty="0">
                <a:solidFill>
                  <a:srgbClr val="FFFFFF"/>
                </a:solidFill>
                <a:latin typeface="Bookman Old Style"/>
              </a:rPr>
            </a:br>
            <a:r>
              <a:rPr lang="en-US" sz="3600" b="1" dirty="0">
                <a:solidFill>
                  <a:srgbClr val="FFFFFF"/>
                </a:solidFill>
                <a:latin typeface="Bookman Old Style"/>
              </a:rPr>
              <a:t>24 Bloch Scholars on Campus</a:t>
            </a:r>
            <a:br>
              <a:rPr lang="en-US" sz="3600" b="1" dirty="0">
                <a:solidFill>
                  <a:srgbClr val="FFFFFF"/>
                </a:solidFill>
                <a:latin typeface="Bookman Old Style"/>
              </a:rPr>
            </a:br>
            <a:r>
              <a:rPr lang="en-US" sz="3600" b="1" dirty="0">
                <a:solidFill>
                  <a:srgbClr val="FFFFFF"/>
                </a:solidFill>
                <a:latin typeface="Bookman Old Style"/>
              </a:rPr>
              <a:t>1 Bloch Scholar spot being held for Spring</a:t>
            </a:r>
            <a:br>
              <a:rPr lang="en-US" sz="3600" b="1" dirty="0">
                <a:solidFill>
                  <a:srgbClr val="FFFFFF"/>
                </a:solidFill>
                <a:latin typeface="Bookman Old Style"/>
              </a:rPr>
            </a:br>
            <a:r>
              <a:rPr lang="en-US" sz="3600" b="1" dirty="0">
                <a:solidFill>
                  <a:srgbClr val="FFFFFF"/>
                </a:solidFill>
                <a:latin typeface="Bookman Old Style"/>
              </a:rPr>
              <a:t>1 Bloch Scholar on Wait List for Spring</a:t>
            </a:r>
            <a:br>
              <a:rPr lang="en-US" sz="3600" b="1" dirty="0">
                <a:solidFill>
                  <a:srgbClr val="FFFFFF"/>
                </a:solidFill>
                <a:latin typeface="Bookman Old Style"/>
              </a:rPr>
            </a:br>
            <a:endParaRPr lang="en-US" sz="3600" dirty="0"/>
          </a:p>
        </p:txBody>
      </p:sp>
      <p:sp>
        <p:nvSpPr>
          <p:cNvPr id="3" name="Title 1">
            <a:extLst>
              <a:ext uri="{FF2B5EF4-FFF2-40B4-BE49-F238E27FC236}">
                <a16:creationId xmlns:a16="http://schemas.microsoft.com/office/drawing/2014/main" id="{A951ED0B-1FEB-7EFC-6FF0-12878923AC5A}"/>
              </a:ext>
            </a:extLst>
          </p:cNvPr>
          <p:cNvSpPr txBox="1">
            <a:spLocks/>
          </p:cNvSpPr>
          <p:nvPr/>
        </p:nvSpPr>
        <p:spPr>
          <a:xfrm>
            <a:off x="410497" y="4042453"/>
            <a:ext cx="11371006" cy="2595685"/>
          </a:xfrm>
          <a:prstGeom prst="rect">
            <a:avLst/>
          </a:prstGeom>
        </p:spPr>
        <p:txBody>
          <a:bodyPr vert="horz" lIns="91440" tIns="45720" rIns="91440" bIns="45720" rtlCol="0" anchor="b">
            <a:normAutofit fontScale="92500"/>
          </a:bodyPr>
          <a:lstStyle>
            <a:lvl1pPr algn="l" defTabSz="914400" rtl="0" eaLnBrk="1" latinLnBrk="0" hangingPunct="1">
              <a:lnSpc>
                <a:spcPct val="100000"/>
              </a:lnSpc>
              <a:spcBef>
                <a:spcPct val="0"/>
              </a:spcBef>
              <a:buNone/>
              <a:defRPr sz="5400" kern="1200">
                <a:solidFill>
                  <a:schemeClr val="accent2"/>
                </a:solidFill>
                <a:latin typeface="+mj-lt"/>
                <a:ea typeface="+mj-ea"/>
                <a:cs typeface="+mj-cs"/>
              </a:defRPr>
            </a:lvl1pPr>
          </a:lstStyle>
          <a:p>
            <a:pPr algn="ctr">
              <a:spcBef>
                <a:spcPts val="1000"/>
              </a:spcBef>
            </a:pPr>
            <a:r>
              <a:rPr lang="en-US" sz="4300" b="1" dirty="0">
                <a:solidFill>
                  <a:schemeClr val="tx1"/>
                </a:solidFill>
                <a:latin typeface="Bookman Old Style"/>
              </a:rPr>
              <a:t>Expansion will be in full swing next Fall:</a:t>
            </a:r>
          </a:p>
          <a:p>
            <a:pPr algn="ctr">
              <a:spcBef>
                <a:spcPts val="1000"/>
              </a:spcBef>
            </a:pPr>
            <a:r>
              <a:rPr lang="en-US" sz="3200" b="1" u="sng" dirty="0">
                <a:solidFill>
                  <a:schemeClr val="tx1"/>
                </a:solidFill>
                <a:latin typeface="Bookman Old Style"/>
              </a:rPr>
              <a:t>50 Bloch Scholar spots</a:t>
            </a:r>
            <a:r>
              <a:rPr lang="en-US" sz="3200" b="1" dirty="0">
                <a:solidFill>
                  <a:schemeClr val="tx1"/>
                </a:solidFill>
                <a:latin typeface="Bookman Old Style"/>
              </a:rPr>
              <a:t> for Fall 2024!</a:t>
            </a:r>
          </a:p>
          <a:p>
            <a:pPr algn="ctr">
              <a:spcBef>
                <a:spcPts val="1000"/>
              </a:spcBef>
            </a:pPr>
            <a:r>
              <a:rPr lang="en-US" sz="3200" b="1" dirty="0">
                <a:solidFill>
                  <a:schemeClr val="tx1"/>
                </a:solidFill>
                <a:latin typeface="Bookman Old Style"/>
              </a:rPr>
              <a:t>Applications Open on November 1</a:t>
            </a:r>
            <a:r>
              <a:rPr lang="en-US" sz="3200" b="1" baseline="30000" dirty="0">
                <a:solidFill>
                  <a:schemeClr val="tx1"/>
                </a:solidFill>
                <a:latin typeface="Bookman Old Style"/>
              </a:rPr>
              <a:t>st</a:t>
            </a:r>
            <a:r>
              <a:rPr lang="en-US" sz="3200" b="1" dirty="0">
                <a:solidFill>
                  <a:schemeClr val="tx1"/>
                </a:solidFill>
                <a:latin typeface="Bookman Old Style"/>
              </a:rPr>
              <a:t> (due March 1</a:t>
            </a:r>
            <a:r>
              <a:rPr lang="en-US" sz="3200" b="1" baseline="30000" dirty="0">
                <a:solidFill>
                  <a:schemeClr val="tx1"/>
                </a:solidFill>
                <a:latin typeface="Bookman Old Style"/>
              </a:rPr>
              <a:t>st</a:t>
            </a:r>
            <a:r>
              <a:rPr lang="en-US" sz="3200" b="1" dirty="0">
                <a:solidFill>
                  <a:schemeClr val="tx1"/>
                </a:solidFill>
                <a:latin typeface="Bookman Old Style"/>
              </a:rPr>
              <a:t>): donnelly.edu/scholarships</a:t>
            </a:r>
            <a:endParaRPr lang="en-US" sz="3200" dirty="0">
              <a:solidFill>
                <a:schemeClr val="tx1"/>
              </a:solidFill>
            </a:endParaRPr>
          </a:p>
        </p:txBody>
      </p:sp>
    </p:spTree>
    <p:extLst>
      <p:ext uri="{BB962C8B-B14F-4D97-AF65-F5344CB8AC3E}">
        <p14:creationId xmlns:p14="http://schemas.microsoft.com/office/powerpoint/2010/main" val="11878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E08E4E-C9F1-4AD6-B5EA-E14E0A8BD47F}"/>
              </a:ext>
            </a:extLst>
          </p:cNvPr>
          <p:cNvPicPr>
            <a:picLocks noChangeAspect="1"/>
          </p:cNvPicPr>
          <p:nvPr/>
        </p:nvPicPr>
        <p:blipFill rotWithShape="1">
          <a:blip r:embed="rId2"/>
          <a:srcRect t="7706" b="7707"/>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AD503C06-0523-55B0-5664-59F8D1F0CB19}"/>
              </a:ext>
            </a:extLst>
          </p:cNvPr>
          <p:cNvSpPr>
            <a:spLocks noGrp="1"/>
          </p:cNvSpPr>
          <p:nvPr>
            <p:ph type="ctrTitle"/>
          </p:nvPr>
        </p:nvSpPr>
        <p:spPr>
          <a:xfrm>
            <a:off x="840658" y="722671"/>
            <a:ext cx="10663084" cy="5722373"/>
          </a:xfrm>
        </p:spPr>
        <p:txBody>
          <a:bodyPr>
            <a:normAutofit fontScale="90000"/>
          </a:bodyPr>
          <a:lstStyle/>
          <a:p>
            <a:pPr>
              <a:lnSpc>
                <a:spcPct val="90000"/>
              </a:lnSpc>
            </a:pPr>
            <a:r>
              <a:rPr lang="en-US" b="1" i="0" dirty="0">
                <a:solidFill>
                  <a:srgbClr val="FFFFFF"/>
                </a:solidFill>
                <a:effectLst/>
                <a:latin typeface="Montserrat" panose="00000500000000000000" pitchFamily="2" charset="0"/>
              </a:rPr>
              <a:t>Who can apply?</a:t>
            </a:r>
            <a:br>
              <a:rPr lang="en-US" sz="2400" b="1" i="0" dirty="0">
                <a:solidFill>
                  <a:srgbClr val="FFFFFF"/>
                </a:solidFill>
                <a:effectLst/>
                <a:latin typeface="Montserrat" panose="00000500000000000000" pitchFamily="2" charset="0"/>
              </a:rPr>
            </a:br>
            <a:br>
              <a:rPr lang="en-US" sz="2400" b="1" i="0" dirty="0">
                <a:solidFill>
                  <a:srgbClr val="FFFFFF"/>
                </a:solidFill>
                <a:effectLst/>
                <a:latin typeface="Montserrat" panose="00000500000000000000" pitchFamily="2" charset="0"/>
              </a:rPr>
            </a:br>
            <a:r>
              <a:rPr lang="en-US" sz="2400" b="1" dirty="0">
                <a:solidFill>
                  <a:schemeClr val="tx1"/>
                </a:solidFill>
                <a:latin typeface="Montserrat" panose="00000500000000000000" pitchFamily="2" charset="0"/>
              </a:rPr>
              <a:t>First-time college students </a:t>
            </a:r>
            <a:r>
              <a:rPr lang="en-US" sz="2400" b="1" u="sng" dirty="0">
                <a:solidFill>
                  <a:schemeClr val="tx1"/>
                </a:solidFill>
                <a:latin typeface="Montserrat" panose="00000500000000000000" pitchFamily="2" charset="0"/>
              </a:rPr>
              <a:t>OR</a:t>
            </a:r>
            <a:br>
              <a:rPr lang="en-US" sz="2400" b="1" dirty="0">
                <a:solidFill>
                  <a:schemeClr val="tx1"/>
                </a:solidFill>
                <a:latin typeface="Montserrat" panose="00000500000000000000" pitchFamily="2" charset="0"/>
              </a:rPr>
            </a:br>
            <a:r>
              <a:rPr lang="en-US" sz="2400" b="1" dirty="0">
                <a:solidFill>
                  <a:schemeClr val="tx1"/>
                </a:solidFill>
                <a:latin typeface="Montserrat" panose="00000500000000000000" pitchFamily="2" charset="0"/>
              </a:rPr>
              <a:t>Students transferring from other colleges with no more than 30 credits toward their Associate Degree </a:t>
            </a:r>
            <a:r>
              <a:rPr lang="en-US" sz="2400" b="1" u="sng" dirty="0">
                <a:solidFill>
                  <a:schemeClr val="tx1"/>
                </a:solidFill>
                <a:latin typeface="Montserrat" panose="00000500000000000000" pitchFamily="2" charset="0"/>
              </a:rPr>
              <a:t>OR</a:t>
            </a:r>
            <a:br>
              <a:rPr lang="en-US" sz="2400" b="1" dirty="0">
                <a:solidFill>
                  <a:schemeClr val="tx1"/>
                </a:solidFill>
                <a:latin typeface="Montserrat" panose="00000500000000000000" pitchFamily="2" charset="0"/>
              </a:rPr>
            </a:br>
            <a:r>
              <a:rPr lang="en-US" sz="2400" b="1" dirty="0">
                <a:solidFill>
                  <a:schemeClr val="tx1"/>
                </a:solidFill>
                <a:latin typeface="Montserrat" panose="00000500000000000000" pitchFamily="2" charset="0"/>
              </a:rPr>
              <a:t>Current Donnelly students with no more than 30 credits earned toward an AA degree.</a:t>
            </a:r>
            <a:br>
              <a:rPr lang="en-US" sz="2400" b="1" dirty="0">
                <a:solidFill>
                  <a:schemeClr val="tx1"/>
                </a:solidFill>
                <a:latin typeface="Montserrat" panose="00000500000000000000" pitchFamily="2" charset="0"/>
              </a:rPr>
            </a:br>
            <a:br>
              <a:rPr lang="en-US" sz="2400" b="1" dirty="0">
                <a:solidFill>
                  <a:schemeClr val="tx1"/>
                </a:solidFill>
                <a:latin typeface="Montserrat" panose="00000500000000000000" pitchFamily="2" charset="0"/>
              </a:rPr>
            </a:br>
            <a:r>
              <a:rPr lang="en-US" sz="2400" b="1" dirty="0">
                <a:solidFill>
                  <a:schemeClr val="tx1"/>
                </a:solidFill>
                <a:latin typeface="Montserrat" panose="00000500000000000000" pitchFamily="2" charset="0"/>
              </a:rPr>
              <a:t>Students who demonstrate Financial Need (based on their FAFSA or Donnelly’s Expected Family Contribution Estimator)</a:t>
            </a:r>
            <a:br>
              <a:rPr lang="en-US" sz="2400" b="1" dirty="0">
                <a:solidFill>
                  <a:schemeClr val="tx1"/>
                </a:solidFill>
                <a:latin typeface="Montserrat" panose="00000500000000000000" pitchFamily="2" charset="0"/>
              </a:rPr>
            </a:br>
            <a:br>
              <a:rPr lang="en-US" sz="2400" b="1" dirty="0">
                <a:solidFill>
                  <a:schemeClr val="tx1"/>
                </a:solidFill>
                <a:latin typeface="Montserrat" panose="00000500000000000000" pitchFamily="2" charset="0"/>
              </a:rPr>
            </a:br>
            <a:r>
              <a:rPr lang="en-US" sz="2400" b="1" dirty="0">
                <a:solidFill>
                  <a:schemeClr val="tx1"/>
                </a:solidFill>
                <a:latin typeface="Montserrat" panose="00000500000000000000" pitchFamily="2" charset="0"/>
              </a:rPr>
              <a:t>Students who do not qualify for other academic scholarships such as KC Scholars or Donnelly’s Presidential Scholarship</a:t>
            </a:r>
            <a:br>
              <a:rPr lang="en-US" sz="2400" b="1" dirty="0">
                <a:solidFill>
                  <a:schemeClr val="tx1"/>
                </a:solidFill>
                <a:latin typeface="Montserrat" panose="00000500000000000000" pitchFamily="2" charset="0"/>
              </a:rPr>
            </a:br>
            <a:br>
              <a:rPr lang="en-US" sz="2400" b="1" dirty="0">
                <a:solidFill>
                  <a:schemeClr val="tx1"/>
                </a:solidFill>
                <a:latin typeface="Montserrat" panose="00000500000000000000" pitchFamily="2" charset="0"/>
              </a:rPr>
            </a:br>
            <a:r>
              <a:rPr lang="en-US" sz="2400" b="1" dirty="0">
                <a:solidFill>
                  <a:schemeClr val="tx1"/>
                </a:solidFill>
                <a:latin typeface="Montserrat" panose="00000500000000000000" pitchFamily="2" charset="0"/>
              </a:rPr>
              <a:t>Students who reside in the Kansas City metro area (Wyandotte, Johnson, Jackson, Clay, or Platte Counties)</a:t>
            </a:r>
            <a:br>
              <a:rPr lang="en-US" sz="2400" b="0" i="0" dirty="0">
                <a:solidFill>
                  <a:schemeClr val="tx1"/>
                </a:solidFill>
                <a:effectLst/>
                <a:latin typeface="Montserrat" panose="00000500000000000000" pitchFamily="2" charset="0"/>
              </a:rPr>
            </a:br>
            <a:endParaRPr lang="en-US" sz="2400" b="0" i="0" dirty="0">
              <a:solidFill>
                <a:schemeClr val="tx1"/>
              </a:solidFill>
              <a:effectLst/>
              <a:latin typeface="Montserrat" panose="00000500000000000000" pitchFamily="2" charset="0"/>
            </a:endParaRPr>
          </a:p>
        </p:txBody>
      </p:sp>
      <p:sp>
        <p:nvSpPr>
          <p:cNvPr id="24" name="Freeform: Shape 23">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97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ModOverlayVTI">
  <a:themeElements>
    <a:clrScheme name="AnalogousFromLightSeedLeftStep">
      <a:dk1>
        <a:srgbClr val="000000"/>
      </a:dk1>
      <a:lt1>
        <a:srgbClr val="FFFFFF"/>
      </a:lt1>
      <a:dk2>
        <a:srgbClr val="23393F"/>
      </a:dk2>
      <a:lt2>
        <a:srgbClr val="E8E8E2"/>
      </a:lt2>
      <a:accent1>
        <a:srgbClr val="888ED4"/>
      </a:accent1>
      <a:accent2>
        <a:srgbClr val="6E9CCB"/>
      </a:accent2>
      <a:accent3>
        <a:srgbClr val="6BAEB4"/>
      </a:accent3>
      <a:accent4>
        <a:srgbClr val="61B498"/>
      </a:accent4>
      <a:accent5>
        <a:srgbClr val="6CB37E"/>
      </a:accent5>
      <a:accent6>
        <a:srgbClr val="70B562"/>
      </a:accent6>
      <a:hlink>
        <a:srgbClr val="898453"/>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438</Words>
  <Application>Microsoft Office PowerPoint</Application>
  <PresentationFormat>Widescreen</PresentationFormat>
  <Paragraphs>29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 Light</vt:lpstr>
      <vt:lpstr>Bookman Old Style</vt:lpstr>
      <vt:lpstr>Calibri</vt:lpstr>
      <vt:lpstr>Elephant</vt:lpstr>
      <vt:lpstr>Montserrat</vt:lpstr>
      <vt:lpstr>ModOverlayVTI</vt:lpstr>
      <vt:lpstr>Bloch Scholars Program</vt:lpstr>
      <vt:lpstr>Who is Henry W. Bloch?</vt:lpstr>
      <vt:lpstr>The Henry W. Bloch Scholarship was founded in honor of Henry's retirement from H&amp;R Block in 2000.  It is designed for students, like himself, who demonstrate potential, have overcome obstacles, &amp; have the drive and determination to succeed! </vt:lpstr>
      <vt:lpstr>What's So Great About Bloch Scholars?</vt:lpstr>
      <vt:lpstr> Students Earn: an Associate Degree from Donnelly  &amp; a Bachelor's Degree from UMKC or Rockhurst</vt:lpstr>
      <vt:lpstr>100% of Tuition &amp; Fees are Covered for Associate &amp; Bachelor’s Degrees (Block Foundation pays 50%; Donnelly ensures other 50% is covered)</vt:lpstr>
      <vt:lpstr>and help develop ways to build community with other Bloch Scholars at MCC, UMKC, &amp; Rockhurst!</vt:lpstr>
      <vt:lpstr>Currently: 24 Bloch Scholars on Campus 1 Bloch Scholar spot being held for Spring 1 Bloch Scholar on Wait List for Spring </vt:lpstr>
      <vt:lpstr>Who can apply?  First-time college students OR Students transferring from other colleges with no more than 30 credits toward their Associate Degree OR Current Donnelly students with no more than 30 credits earned toward an AA degree.  Students who demonstrate Financial Need (based on their FAFSA or Donnelly’s Expected Family Contribution Estimator)  Students who do not qualify for other academic scholarships such as KC Scholars or Donnelly’s Presidential Scholarship  Students who reside in the Kansas City metro area (Wyandotte, Johnson, Jackson, Clay, or Platte Counties) </vt:lpstr>
      <vt:lpstr>PowerPoint Presentation</vt:lpstr>
      <vt:lpstr>My Role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Lombardi</dc:creator>
  <cp:lastModifiedBy>Karen Lombardi</cp:lastModifiedBy>
  <cp:revision>159</cp:revision>
  <dcterms:created xsi:type="dcterms:W3CDTF">2022-02-03T21:39:33Z</dcterms:created>
  <dcterms:modified xsi:type="dcterms:W3CDTF">2023-09-20T16:58:45Z</dcterms:modified>
</cp:coreProperties>
</file>