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28C882-9B72-48E5-852A-D64E0E85C4A1}" v="159" dt="2023-01-18T15:36:05.3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_rels/data3.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5903BD-D77B-49DE-A6FB-EFE3604235D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844001E4-0931-42BB-9475-76ADDF3BE719}">
      <dgm:prSet/>
      <dgm:spPr/>
      <dgm:t>
        <a:bodyPr/>
        <a:lstStyle/>
        <a:p>
          <a:r>
            <a:rPr lang="en-US" b="1"/>
            <a:t>2.A.1</a:t>
          </a:r>
          <a:r>
            <a:rPr lang="en-US"/>
            <a:t>. The institution develops and the governing board adopts the mission.</a:t>
          </a:r>
        </a:p>
      </dgm:t>
    </dgm:pt>
    <dgm:pt modelId="{139A41D2-0A94-4D87-A9A8-04BDA1FF60C3}" type="parTrans" cxnId="{DB2D038F-7667-4ED7-9369-13E413B3C20F}">
      <dgm:prSet/>
      <dgm:spPr/>
      <dgm:t>
        <a:bodyPr/>
        <a:lstStyle/>
        <a:p>
          <a:endParaRPr lang="en-US"/>
        </a:p>
      </dgm:t>
    </dgm:pt>
    <dgm:pt modelId="{BC298772-6D76-4238-9ACB-59A199D0D975}" type="sibTrans" cxnId="{DB2D038F-7667-4ED7-9369-13E413B3C20F}">
      <dgm:prSet/>
      <dgm:spPr/>
      <dgm:t>
        <a:bodyPr/>
        <a:lstStyle/>
        <a:p>
          <a:endParaRPr lang="en-US"/>
        </a:p>
      </dgm:t>
    </dgm:pt>
    <dgm:pt modelId="{DAE4D675-3C70-44A8-8E11-17C22BB9A9E8}">
      <dgm:prSet/>
      <dgm:spPr/>
      <dgm:t>
        <a:bodyPr/>
        <a:lstStyle/>
        <a:p>
          <a:r>
            <a:rPr lang="en-US" b="1"/>
            <a:t>2.A.2.</a:t>
          </a:r>
          <a:r>
            <a:rPr lang="en-US"/>
            <a:t>The institution operates with integrity in its financial, academic, human resources and auxiliary functions.</a:t>
          </a:r>
        </a:p>
      </dgm:t>
    </dgm:pt>
    <dgm:pt modelId="{E64AA6B2-AE96-4CFC-BD3B-0BAFA74714B0}" type="parTrans" cxnId="{9D454375-4528-43E2-89CA-375AEE1D6947}">
      <dgm:prSet/>
      <dgm:spPr/>
      <dgm:t>
        <a:bodyPr/>
        <a:lstStyle/>
        <a:p>
          <a:endParaRPr lang="en-US"/>
        </a:p>
      </dgm:t>
    </dgm:pt>
    <dgm:pt modelId="{9C5B5AA9-3B76-4AE4-B6A9-064B93BFE3AC}" type="sibTrans" cxnId="{9D454375-4528-43E2-89CA-375AEE1D6947}">
      <dgm:prSet/>
      <dgm:spPr/>
      <dgm:t>
        <a:bodyPr/>
        <a:lstStyle/>
        <a:p>
          <a:endParaRPr lang="en-US"/>
        </a:p>
      </dgm:t>
    </dgm:pt>
    <dgm:pt modelId="{FE971A09-DAFE-41C4-9D2E-861EEF4C3017}" type="pres">
      <dgm:prSet presAssocID="{DC5903BD-D77B-49DE-A6FB-EFE3604235D3}" presName="hierChild1" presStyleCnt="0">
        <dgm:presLayoutVars>
          <dgm:chPref val="1"/>
          <dgm:dir/>
          <dgm:animOne val="branch"/>
          <dgm:animLvl val="lvl"/>
          <dgm:resizeHandles/>
        </dgm:presLayoutVars>
      </dgm:prSet>
      <dgm:spPr/>
    </dgm:pt>
    <dgm:pt modelId="{783EB3B1-6FC9-42E1-8DF8-E722DB33D2A8}" type="pres">
      <dgm:prSet presAssocID="{844001E4-0931-42BB-9475-76ADDF3BE719}" presName="hierRoot1" presStyleCnt="0"/>
      <dgm:spPr/>
    </dgm:pt>
    <dgm:pt modelId="{EB0DB3B7-FF8D-4695-8EC2-69D3E122A496}" type="pres">
      <dgm:prSet presAssocID="{844001E4-0931-42BB-9475-76ADDF3BE719}" presName="composite" presStyleCnt="0"/>
      <dgm:spPr/>
    </dgm:pt>
    <dgm:pt modelId="{336768FA-C377-47C0-ACEA-537B034516A4}" type="pres">
      <dgm:prSet presAssocID="{844001E4-0931-42BB-9475-76ADDF3BE719}" presName="background" presStyleLbl="node0" presStyleIdx="0" presStyleCnt="2"/>
      <dgm:spPr/>
    </dgm:pt>
    <dgm:pt modelId="{05267415-70CF-4705-A4AB-07A37D450712}" type="pres">
      <dgm:prSet presAssocID="{844001E4-0931-42BB-9475-76ADDF3BE719}" presName="text" presStyleLbl="fgAcc0" presStyleIdx="0" presStyleCnt="2">
        <dgm:presLayoutVars>
          <dgm:chPref val="3"/>
        </dgm:presLayoutVars>
      </dgm:prSet>
      <dgm:spPr/>
    </dgm:pt>
    <dgm:pt modelId="{F43ACEC6-61FD-4A51-8989-828C081FF988}" type="pres">
      <dgm:prSet presAssocID="{844001E4-0931-42BB-9475-76ADDF3BE719}" presName="hierChild2" presStyleCnt="0"/>
      <dgm:spPr/>
    </dgm:pt>
    <dgm:pt modelId="{2264FB47-98DF-45DB-956F-A7BFE3C7FA52}" type="pres">
      <dgm:prSet presAssocID="{DAE4D675-3C70-44A8-8E11-17C22BB9A9E8}" presName="hierRoot1" presStyleCnt="0"/>
      <dgm:spPr/>
    </dgm:pt>
    <dgm:pt modelId="{8FDF8C96-E6F5-4180-BEDD-7905D200ABE1}" type="pres">
      <dgm:prSet presAssocID="{DAE4D675-3C70-44A8-8E11-17C22BB9A9E8}" presName="composite" presStyleCnt="0"/>
      <dgm:spPr/>
    </dgm:pt>
    <dgm:pt modelId="{0A07696C-FEEA-44FE-89D4-E5C608815452}" type="pres">
      <dgm:prSet presAssocID="{DAE4D675-3C70-44A8-8E11-17C22BB9A9E8}" presName="background" presStyleLbl="node0" presStyleIdx="1" presStyleCnt="2"/>
      <dgm:spPr/>
    </dgm:pt>
    <dgm:pt modelId="{5F739E34-9140-41F7-ACF3-E3EABB617390}" type="pres">
      <dgm:prSet presAssocID="{DAE4D675-3C70-44A8-8E11-17C22BB9A9E8}" presName="text" presStyleLbl="fgAcc0" presStyleIdx="1" presStyleCnt="2">
        <dgm:presLayoutVars>
          <dgm:chPref val="3"/>
        </dgm:presLayoutVars>
      </dgm:prSet>
      <dgm:spPr/>
    </dgm:pt>
    <dgm:pt modelId="{8842897E-55CE-4F9D-A682-ABA97194706E}" type="pres">
      <dgm:prSet presAssocID="{DAE4D675-3C70-44A8-8E11-17C22BB9A9E8}" presName="hierChild2" presStyleCnt="0"/>
      <dgm:spPr/>
    </dgm:pt>
  </dgm:ptLst>
  <dgm:cxnLst>
    <dgm:cxn modelId="{85286A69-CE29-4212-8890-D5FC69D0DD65}" type="presOf" srcId="{DAE4D675-3C70-44A8-8E11-17C22BB9A9E8}" destId="{5F739E34-9140-41F7-ACF3-E3EABB617390}" srcOrd="0" destOrd="0" presId="urn:microsoft.com/office/officeart/2005/8/layout/hierarchy1"/>
    <dgm:cxn modelId="{2B91A34D-1898-496C-91FA-480CE44E7709}" type="presOf" srcId="{DC5903BD-D77B-49DE-A6FB-EFE3604235D3}" destId="{FE971A09-DAFE-41C4-9D2E-861EEF4C3017}" srcOrd="0" destOrd="0" presId="urn:microsoft.com/office/officeart/2005/8/layout/hierarchy1"/>
    <dgm:cxn modelId="{9D454375-4528-43E2-89CA-375AEE1D6947}" srcId="{DC5903BD-D77B-49DE-A6FB-EFE3604235D3}" destId="{DAE4D675-3C70-44A8-8E11-17C22BB9A9E8}" srcOrd="1" destOrd="0" parTransId="{E64AA6B2-AE96-4CFC-BD3B-0BAFA74714B0}" sibTransId="{9C5B5AA9-3B76-4AE4-B6A9-064B93BFE3AC}"/>
    <dgm:cxn modelId="{CB890A8A-CD3D-436F-B20E-08634A9FABC3}" type="presOf" srcId="{844001E4-0931-42BB-9475-76ADDF3BE719}" destId="{05267415-70CF-4705-A4AB-07A37D450712}" srcOrd="0" destOrd="0" presId="urn:microsoft.com/office/officeart/2005/8/layout/hierarchy1"/>
    <dgm:cxn modelId="{DB2D038F-7667-4ED7-9369-13E413B3C20F}" srcId="{DC5903BD-D77B-49DE-A6FB-EFE3604235D3}" destId="{844001E4-0931-42BB-9475-76ADDF3BE719}" srcOrd="0" destOrd="0" parTransId="{139A41D2-0A94-4D87-A9A8-04BDA1FF60C3}" sibTransId="{BC298772-6D76-4238-9ACB-59A199D0D975}"/>
    <dgm:cxn modelId="{8D59BA34-2B52-4664-ACEA-977478643AA0}" type="presParOf" srcId="{FE971A09-DAFE-41C4-9D2E-861EEF4C3017}" destId="{783EB3B1-6FC9-42E1-8DF8-E722DB33D2A8}" srcOrd="0" destOrd="0" presId="urn:microsoft.com/office/officeart/2005/8/layout/hierarchy1"/>
    <dgm:cxn modelId="{50C5CB5A-A157-4272-B4D0-92A9C4D26F16}" type="presParOf" srcId="{783EB3B1-6FC9-42E1-8DF8-E722DB33D2A8}" destId="{EB0DB3B7-FF8D-4695-8EC2-69D3E122A496}" srcOrd="0" destOrd="0" presId="urn:microsoft.com/office/officeart/2005/8/layout/hierarchy1"/>
    <dgm:cxn modelId="{D972F847-C2FC-454B-A338-218B7BF48F02}" type="presParOf" srcId="{EB0DB3B7-FF8D-4695-8EC2-69D3E122A496}" destId="{336768FA-C377-47C0-ACEA-537B034516A4}" srcOrd="0" destOrd="0" presId="urn:microsoft.com/office/officeart/2005/8/layout/hierarchy1"/>
    <dgm:cxn modelId="{2153DD78-B4F5-4646-842B-9F0E676D7850}" type="presParOf" srcId="{EB0DB3B7-FF8D-4695-8EC2-69D3E122A496}" destId="{05267415-70CF-4705-A4AB-07A37D450712}" srcOrd="1" destOrd="0" presId="urn:microsoft.com/office/officeart/2005/8/layout/hierarchy1"/>
    <dgm:cxn modelId="{4ABA93E5-5D3E-48B6-AA94-D79E10EB9BE2}" type="presParOf" srcId="{783EB3B1-6FC9-42E1-8DF8-E722DB33D2A8}" destId="{F43ACEC6-61FD-4A51-8989-828C081FF988}" srcOrd="1" destOrd="0" presId="urn:microsoft.com/office/officeart/2005/8/layout/hierarchy1"/>
    <dgm:cxn modelId="{38F8896C-2A2C-4B58-AA19-A63C32AEA8D5}" type="presParOf" srcId="{FE971A09-DAFE-41C4-9D2E-861EEF4C3017}" destId="{2264FB47-98DF-45DB-956F-A7BFE3C7FA52}" srcOrd="1" destOrd="0" presId="urn:microsoft.com/office/officeart/2005/8/layout/hierarchy1"/>
    <dgm:cxn modelId="{6152021F-2EB2-42E5-9482-1DFE6DD9941B}" type="presParOf" srcId="{2264FB47-98DF-45DB-956F-A7BFE3C7FA52}" destId="{8FDF8C96-E6F5-4180-BEDD-7905D200ABE1}" srcOrd="0" destOrd="0" presId="urn:microsoft.com/office/officeart/2005/8/layout/hierarchy1"/>
    <dgm:cxn modelId="{E808DEDD-6C46-4302-B28C-86E796CD4D1F}" type="presParOf" srcId="{8FDF8C96-E6F5-4180-BEDD-7905D200ABE1}" destId="{0A07696C-FEEA-44FE-89D4-E5C608815452}" srcOrd="0" destOrd="0" presId="urn:microsoft.com/office/officeart/2005/8/layout/hierarchy1"/>
    <dgm:cxn modelId="{8DA0244E-D868-458C-99A2-231A0F9F7C1A}" type="presParOf" srcId="{8FDF8C96-E6F5-4180-BEDD-7905D200ABE1}" destId="{5F739E34-9140-41F7-ACF3-E3EABB617390}" srcOrd="1" destOrd="0" presId="urn:microsoft.com/office/officeart/2005/8/layout/hierarchy1"/>
    <dgm:cxn modelId="{E73C3FAE-EFAB-47B7-957C-C2FAC5FD3753}" type="presParOf" srcId="{2264FB47-98DF-45DB-956F-A7BFE3C7FA52}" destId="{8842897E-55CE-4F9D-A682-ABA97194706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1C936A-03A4-495E-B411-9A64C34B457F}"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57BF417E-D05B-4001-A355-41C496F3044C}">
      <dgm:prSet/>
      <dgm:spPr/>
      <dgm:t>
        <a:bodyPr/>
        <a:lstStyle/>
        <a:p>
          <a:r>
            <a:rPr lang="en-US"/>
            <a:t>2.B.1The institution ensures the accuracy of any representations it makes regarding academic offerings, requirements, faculty and staff, costs to students, governance structure and accreditation relationships.</a:t>
          </a:r>
        </a:p>
      </dgm:t>
    </dgm:pt>
    <dgm:pt modelId="{44C94261-92FD-42CB-BF37-75E0BF211C32}" type="parTrans" cxnId="{D0F753B8-2EDD-40FE-997D-196D5EA2704E}">
      <dgm:prSet/>
      <dgm:spPr/>
      <dgm:t>
        <a:bodyPr/>
        <a:lstStyle/>
        <a:p>
          <a:endParaRPr lang="en-US"/>
        </a:p>
      </dgm:t>
    </dgm:pt>
    <dgm:pt modelId="{59649749-2127-4621-BD7D-4C2013DED1CE}" type="sibTrans" cxnId="{D0F753B8-2EDD-40FE-997D-196D5EA2704E}">
      <dgm:prSet/>
      <dgm:spPr/>
      <dgm:t>
        <a:bodyPr/>
        <a:lstStyle/>
        <a:p>
          <a:endParaRPr lang="en-US"/>
        </a:p>
      </dgm:t>
    </dgm:pt>
    <dgm:pt modelId="{0CED726C-7705-48EB-A35B-B5D153104F44}">
      <dgm:prSet/>
      <dgm:spPr/>
      <dgm:t>
        <a:bodyPr/>
        <a:lstStyle/>
        <a:p>
          <a:r>
            <a:rPr lang="en-US"/>
            <a:t>2.B.2The institution ensures evidence is available to support any claims it makes regarding its contributions to the educational experience through research, community engagement, experiential learning, religious or spiritual purpose and economic development.</a:t>
          </a:r>
        </a:p>
      </dgm:t>
    </dgm:pt>
    <dgm:pt modelId="{33F1B8AF-C616-4550-B6A7-793AC0F1EBFF}" type="parTrans" cxnId="{D488A05A-F23E-4606-A489-B0AFD1F7B935}">
      <dgm:prSet/>
      <dgm:spPr/>
      <dgm:t>
        <a:bodyPr/>
        <a:lstStyle/>
        <a:p>
          <a:endParaRPr lang="en-US"/>
        </a:p>
      </dgm:t>
    </dgm:pt>
    <dgm:pt modelId="{DADA4D74-7D91-4AA4-83DF-BC615F6F02C5}" type="sibTrans" cxnId="{D488A05A-F23E-4606-A489-B0AFD1F7B935}">
      <dgm:prSet/>
      <dgm:spPr/>
      <dgm:t>
        <a:bodyPr/>
        <a:lstStyle/>
        <a:p>
          <a:endParaRPr lang="en-US"/>
        </a:p>
      </dgm:t>
    </dgm:pt>
    <dgm:pt modelId="{4C433669-1C5B-4623-ADFA-E3A296234DAF}" type="pres">
      <dgm:prSet presAssocID="{F31C936A-03A4-495E-B411-9A64C34B457F}" presName="linear" presStyleCnt="0">
        <dgm:presLayoutVars>
          <dgm:animLvl val="lvl"/>
          <dgm:resizeHandles val="exact"/>
        </dgm:presLayoutVars>
      </dgm:prSet>
      <dgm:spPr/>
    </dgm:pt>
    <dgm:pt modelId="{06CB5C61-4D19-475C-9352-4FF8AD8DCFF5}" type="pres">
      <dgm:prSet presAssocID="{57BF417E-D05B-4001-A355-41C496F3044C}" presName="parentText" presStyleLbl="node1" presStyleIdx="0" presStyleCnt="2">
        <dgm:presLayoutVars>
          <dgm:chMax val="0"/>
          <dgm:bulletEnabled val="1"/>
        </dgm:presLayoutVars>
      </dgm:prSet>
      <dgm:spPr/>
    </dgm:pt>
    <dgm:pt modelId="{0D251B2C-296E-4297-A12B-269153BA41A8}" type="pres">
      <dgm:prSet presAssocID="{59649749-2127-4621-BD7D-4C2013DED1CE}" presName="spacer" presStyleCnt="0"/>
      <dgm:spPr/>
    </dgm:pt>
    <dgm:pt modelId="{28522AC3-F893-4C01-984C-379DA89F2EB0}" type="pres">
      <dgm:prSet presAssocID="{0CED726C-7705-48EB-A35B-B5D153104F44}" presName="parentText" presStyleLbl="node1" presStyleIdx="1" presStyleCnt="2">
        <dgm:presLayoutVars>
          <dgm:chMax val="0"/>
          <dgm:bulletEnabled val="1"/>
        </dgm:presLayoutVars>
      </dgm:prSet>
      <dgm:spPr/>
    </dgm:pt>
  </dgm:ptLst>
  <dgm:cxnLst>
    <dgm:cxn modelId="{B3CD3B21-0164-47F4-BB34-6B71A2323E2F}" type="presOf" srcId="{0CED726C-7705-48EB-A35B-B5D153104F44}" destId="{28522AC3-F893-4C01-984C-379DA89F2EB0}" srcOrd="0" destOrd="0" presId="urn:microsoft.com/office/officeart/2005/8/layout/vList2"/>
    <dgm:cxn modelId="{01B69A6B-E06F-458E-8161-340DECC3FAFF}" type="presOf" srcId="{57BF417E-D05B-4001-A355-41C496F3044C}" destId="{06CB5C61-4D19-475C-9352-4FF8AD8DCFF5}" srcOrd="0" destOrd="0" presId="urn:microsoft.com/office/officeart/2005/8/layout/vList2"/>
    <dgm:cxn modelId="{D488A05A-F23E-4606-A489-B0AFD1F7B935}" srcId="{F31C936A-03A4-495E-B411-9A64C34B457F}" destId="{0CED726C-7705-48EB-A35B-B5D153104F44}" srcOrd="1" destOrd="0" parTransId="{33F1B8AF-C616-4550-B6A7-793AC0F1EBFF}" sibTransId="{DADA4D74-7D91-4AA4-83DF-BC615F6F02C5}"/>
    <dgm:cxn modelId="{D738ED93-8358-4C1D-83C0-9ADE5BE3F3E5}" type="presOf" srcId="{F31C936A-03A4-495E-B411-9A64C34B457F}" destId="{4C433669-1C5B-4623-ADFA-E3A296234DAF}" srcOrd="0" destOrd="0" presId="urn:microsoft.com/office/officeart/2005/8/layout/vList2"/>
    <dgm:cxn modelId="{D0F753B8-2EDD-40FE-997D-196D5EA2704E}" srcId="{F31C936A-03A4-495E-B411-9A64C34B457F}" destId="{57BF417E-D05B-4001-A355-41C496F3044C}" srcOrd="0" destOrd="0" parTransId="{44C94261-92FD-42CB-BF37-75E0BF211C32}" sibTransId="{59649749-2127-4621-BD7D-4C2013DED1CE}"/>
    <dgm:cxn modelId="{5BC24C5C-928C-49E2-B976-789B79AE80DD}" type="presParOf" srcId="{4C433669-1C5B-4623-ADFA-E3A296234DAF}" destId="{06CB5C61-4D19-475C-9352-4FF8AD8DCFF5}" srcOrd="0" destOrd="0" presId="urn:microsoft.com/office/officeart/2005/8/layout/vList2"/>
    <dgm:cxn modelId="{69F0314C-F67A-48F9-9D32-80FE27C3FFDD}" type="presParOf" srcId="{4C433669-1C5B-4623-ADFA-E3A296234DAF}" destId="{0D251B2C-296E-4297-A12B-269153BA41A8}" srcOrd="1" destOrd="0" presId="urn:microsoft.com/office/officeart/2005/8/layout/vList2"/>
    <dgm:cxn modelId="{7F2D8706-B33D-4D38-808E-CCB6EEE496C1}" type="presParOf" srcId="{4C433669-1C5B-4623-ADFA-E3A296234DAF}" destId="{28522AC3-F893-4C01-984C-379DA89F2EB0}"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C88EE0E-68A9-4A8D-9085-17F547F682B4}"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7DDC8CC2-1A7B-4518-BA60-AEB650974E6D}">
      <dgm:prSet/>
      <dgm:spPr/>
      <dgm:t>
        <a:bodyPr/>
        <a:lstStyle/>
        <a:p>
          <a:r>
            <a:rPr lang="en-US"/>
            <a:t>2.E.1Institutions supporting basic and applied research maintain professional standards and provide oversight ensuring regulatory compliance, ethical behavior and fiscal accountability.</a:t>
          </a:r>
        </a:p>
      </dgm:t>
    </dgm:pt>
    <dgm:pt modelId="{56DC5A16-23B7-4B13-B383-054DF0B029FB}" type="parTrans" cxnId="{43B80EFF-5784-4A57-A826-8C6B6BD4E2BB}">
      <dgm:prSet/>
      <dgm:spPr/>
      <dgm:t>
        <a:bodyPr/>
        <a:lstStyle/>
        <a:p>
          <a:endParaRPr lang="en-US"/>
        </a:p>
      </dgm:t>
    </dgm:pt>
    <dgm:pt modelId="{E2AFD89C-5281-42EA-974A-86849771958A}" type="sibTrans" cxnId="{43B80EFF-5784-4A57-A826-8C6B6BD4E2BB}">
      <dgm:prSet/>
      <dgm:spPr/>
      <dgm:t>
        <a:bodyPr/>
        <a:lstStyle/>
        <a:p>
          <a:endParaRPr lang="en-US"/>
        </a:p>
      </dgm:t>
    </dgm:pt>
    <dgm:pt modelId="{07E49130-7CF1-4ECD-B438-13583DC1A0CF}">
      <dgm:prSet/>
      <dgm:spPr/>
      <dgm:t>
        <a:bodyPr/>
        <a:lstStyle/>
        <a:p>
          <a:r>
            <a:rPr lang="en-US"/>
            <a:t>2.E.2 The institution provides effective support services to ensure the integrity of research and scholarly practice conducted by its faculty, staff and students.</a:t>
          </a:r>
        </a:p>
      </dgm:t>
    </dgm:pt>
    <dgm:pt modelId="{78878A48-A82C-4F39-B3E0-0CB792027672}" type="parTrans" cxnId="{059295C1-3F95-4D49-9CC5-D465245932AA}">
      <dgm:prSet/>
      <dgm:spPr/>
      <dgm:t>
        <a:bodyPr/>
        <a:lstStyle/>
        <a:p>
          <a:endParaRPr lang="en-US"/>
        </a:p>
      </dgm:t>
    </dgm:pt>
    <dgm:pt modelId="{75E3DBFC-127E-4ADD-9570-F2CE0786523C}" type="sibTrans" cxnId="{059295C1-3F95-4D49-9CC5-D465245932AA}">
      <dgm:prSet/>
      <dgm:spPr/>
      <dgm:t>
        <a:bodyPr/>
        <a:lstStyle/>
        <a:p>
          <a:endParaRPr lang="en-US"/>
        </a:p>
      </dgm:t>
    </dgm:pt>
    <dgm:pt modelId="{76AF0832-36CE-4B2F-ACA9-C23A395D86D9}">
      <dgm:prSet/>
      <dgm:spPr/>
      <dgm:t>
        <a:bodyPr/>
        <a:lstStyle/>
        <a:p>
          <a:r>
            <a:rPr lang="en-US"/>
            <a:t>2.E.3The institution provides students guidance in the ethics of research and use of information resources.</a:t>
          </a:r>
        </a:p>
      </dgm:t>
    </dgm:pt>
    <dgm:pt modelId="{33BF881B-2582-4606-AC4D-E646FEFA29DA}" type="parTrans" cxnId="{A0F04418-AB73-4803-B78C-5000F3B5AFB1}">
      <dgm:prSet/>
      <dgm:spPr/>
      <dgm:t>
        <a:bodyPr/>
        <a:lstStyle/>
        <a:p>
          <a:endParaRPr lang="en-US"/>
        </a:p>
      </dgm:t>
    </dgm:pt>
    <dgm:pt modelId="{73039264-8CFD-4A33-AA4E-AFF05B346F4F}" type="sibTrans" cxnId="{A0F04418-AB73-4803-B78C-5000F3B5AFB1}">
      <dgm:prSet/>
      <dgm:spPr/>
      <dgm:t>
        <a:bodyPr/>
        <a:lstStyle/>
        <a:p>
          <a:endParaRPr lang="en-US"/>
        </a:p>
      </dgm:t>
    </dgm:pt>
    <dgm:pt modelId="{F127FF75-C749-4F3B-94C8-275771E95A3F}">
      <dgm:prSet/>
      <dgm:spPr/>
      <dgm:t>
        <a:bodyPr/>
        <a:lstStyle/>
        <a:p>
          <a:r>
            <a:rPr lang="en-US"/>
            <a:t>2.E.4 The institution enforces policies on academic honesty and integrity.</a:t>
          </a:r>
        </a:p>
      </dgm:t>
    </dgm:pt>
    <dgm:pt modelId="{991617D9-A174-43CC-ADC0-569C5F39F825}" type="parTrans" cxnId="{2CA1E568-24F6-43C8-A354-48435FB0F151}">
      <dgm:prSet/>
      <dgm:spPr/>
      <dgm:t>
        <a:bodyPr/>
        <a:lstStyle/>
        <a:p>
          <a:endParaRPr lang="en-US"/>
        </a:p>
      </dgm:t>
    </dgm:pt>
    <dgm:pt modelId="{6DF7469A-CEF1-42D9-9338-D78C231136E9}" type="sibTrans" cxnId="{2CA1E568-24F6-43C8-A354-48435FB0F151}">
      <dgm:prSet/>
      <dgm:spPr/>
      <dgm:t>
        <a:bodyPr/>
        <a:lstStyle/>
        <a:p>
          <a:endParaRPr lang="en-US"/>
        </a:p>
      </dgm:t>
    </dgm:pt>
    <dgm:pt modelId="{D0F7730A-274F-4EF5-B3F7-823853D8203E}" type="pres">
      <dgm:prSet presAssocID="{BC88EE0E-68A9-4A8D-9085-17F547F682B4}" presName="root" presStyleCnt="0">
        <dgm:presLayoutVars>
          <dgm:dir/>
          <dgm:resizeHandles val="exact"/>
        </dgm:presLayoutVars>
      </dgm:prSet>
      <dgm:spPr/>
    </dgm:pt>
    <dgm:pt modelId="{1AAD0C70-4433-4F28-A925-38DFE1A612A6}" type="pres">
      <dgm:prSet presAssocID="{7DDC8CC2-1A7B-4518-BA60-AEB650974E6D}" presName="compNode" presStyleCnt="0"/>
      <dgm:spPr/>
    </dgm:pt>
    <dgm:pt modelId="{0FFA9AAE-280A-4B14-99BD-B6D340C93391}" type="pres">
      <dgm:prSet presAssocID="{7DDC8CC2-1A7B-4518-BA60-AEB650974E6D}" presName="bgRect" presStyleLbl="bgShp" presStyleIdx="0" presStyleCnt="4"/>
      <dgm:spPr/>
    </dgm:pt>
    <dgm:pt modelId="{ABFA0437-06D1-4A5B-9A8A-E4AE95E31110}" type="pres">
      <dgm:prSet presAssocID="{7DDC8CC2-1A7B-4518-BA60-AEB650974E6D}"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Judge"/>
        </a:ext>
      </dgm:extLst>
    </dgm:pt>
    <dgm:pt modelId="{F6F61FFB-4DE1-4896-929C-2AE3905F6CF0}" type="pres">
      <dgm:prSet presAssocID="{7DDC8CC2-1A7B-4518-BA60-AEB650974E6D}" presName="spaceRect" presStyleCnt="0"/>
      <dgm:spPr/>
    </dgm:pt>
    <dgm:pt modelId="{B31C4D7B-8EB0-4D4E-9438-92ECFBC94316}" type="pres">
      <dgm:prSet presAssocID="{7DDC8CC2-1A7B-4518-BA60-AEB650974E6D}" presName="parTx" presStyleLbl="revTx" presStyleIdx="0" presStyleCnt="4">
        <dgm:presLayoutVars>
          <dgm:chMax val="0"/>
          <dgm:chPref val="0"/>
        </dgm:presLayoutVars>
      </dgm:prSet>
      <dgm:spPr/>
    </dgm:pt>
    <dgm:pt modelId="{33A27462-3B00-4C1C-B305-6CDC74A176FC}" type="pres">
      <dgm:prSet presAssocID="{E2AFD89C-5281-42EA-974A-86849771958A}" presName="sibTrans" presStyleCnt="0"/>
      <dgm:spPr/>
    </dgm:pt>
    <dgm:pt modelId="{939DB63D-A455-4E07-A407-173C7F587C79}" type="pres">
      <dgm:prSet presAssocID="{07E49130-7CF1-4ECD-B438-13583DC1A0CF}" presName="compNode" presStyleCnt="0"/>
      <dgm:spPr/>
    </dgm:pt>
    <dgm:pt modelId="{AD1C09AC-1A6B-4E74-9CA0-5458ECB49D91}" type="pres">
      <dgm:prSet presAssocID="{07E49130-7CF1-4ECD-B438-13583DC1A0CF}" presName="bgRect" presStyleLbl="bgShp" presStyleIdx="1" presStyleCnt="4"/>
      <dgm:spPr/>
    </dgm:pt>
    <dgm:pt modelId="{69A57E72-08AB-4324-86B5-1895A352BAFF}" type="pres">
      <dgm:prSet presAssocID="{07E49130-7CF1-4ECD-B438-13583DC1A0CF}"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a:ext>
      </dgm:extLst>
    </dgm:pt>
    <dgm:pt modelId="{076BDEFE-24C6-473E-9B7F-90B46B1FE195}" type="pres">
      <dgm:prSet presAssocID="{07E49130-7CF1-4ECD-B438-13583DC1A0CF}" presName="spaceRect" presStyleCnt="0"/>
      <dgm:spPr/>
    </dgm:pt>
    <dgm:pt modelId="{4E9A8437-F9DF-492C-A0E9-874ED69F2829}" type="pres">
      <dgm:prSet presAssocID="{07E49130-7CF1-4ECD-B438-13583DC1A0CF}" presName="parTx" presStyleLbl="revTx" presStyleIdx="1" presStyleCnt="4">
        <dgm:presLayoutVars>
          <dgm:chMax val="0"/>
          <dgm:chPref val="0"/>
        </dgm:presLayoutVars>
      </dgm:prSet>
      <dgm:spPr/>
    </dgm:pt>
    <dgm:pt modelId="{E315E2B3-4C84-4C85-B5EF-C84C4198A67E}" type="pres">
      <dgm:prSet presAssocID="{75E3DBFC-127E-4ADD-9570-F2CE0786523C}" presName="sibTrans" presStyleCnt="0"/>
      <dgm:spPr/>
    </dgm:pt>
    <dgm:pt modelId="{044B2F3B-AF56-4AA2-A3D8-5147D9CF3FE4}" type="pres">
      <dgm:prSet presAssocID="{76AF0832-36CE-4B2F-ACA9-C23A395D86D9}" presName="compNode" presStyleCnt="0"/>
      <dgm:spPr/>
    </dgm:pt>
    <dgm:pt modelId="{45AC09AB-6A0A-48F4-AD62-D908C11A5012}" type="pres">
      <dgm:prSet presAssocID="{76AF0832-36CE-4B2F-ACA9-C23A395D86D9}" presName="bgRect" presStyleLbl="bgShp" presStyleIdx="2" presStyleCnt="4"/>
      <dgm:spPr/>
    </dgm:pt>
    <dgm:pt modelId="{2036B3A8-54E5-436C-9B17-A07DFEC8D5A4}" type="pres">
      <dgm:prSet presAssocID="{76AF0832-36CE-4B2F-ACA9-C23A395D86D9}"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assroom"/>
        </a:ext>
      </dgm:extLst>
    </dgm:pt>
    <dgm:pt modelId="{20571923-AB4A-4426-B9C4-E8940C09E5BA}" type="pres">
      <dgm:prSet presAssocID="{76AF0832-36CE-4B2F-ACA9-C23A395D86D9}" presName="spaceRect" presStyleCnt="0"/>
      <dgm:spPr/>
    </dgm:pt>
    <dgm:pt modelId="{26462CF9-12B6-4D02-A5C6-FC169B8C27D4}" type="pres">
      <dgm:prSet presAssocID="{76AF0832-36CE-4B2F-ACA9-C23A395D86D9}" presName="parTx" presStyleLbl="revTx" presStyleIdx="2" presStyleCnt="4">
        <dgm:presLayoutVars>
          <dgm:chMax val="0"/>
          <dgm:chPref val="0"/>
        </dgm:presLayoutVars>
      </dgm:prSet>
      <dgm:spPr/>
    </dgm:pt>
    <dgm:pt modelId="{DECF7E72-6250-4064-9117-BC35F8885F51}" type="pres">
      <dgm:prSet presAssocID="{73039264-8CFD-4A33-AA4E-AFF05B346F4F}" presName="sibTrans" presStyleCnt="0"/>
      <dgm:spPr/>
    </dgm:pt>
    <dgm:pt modelId="{81318229-F27D-4856-8A16-589E555ED5BD}" type="pres">
      <dgm:prSet presAssocID="{F127FF75-C749-4F3B-94C8-275771E95A3F}" presName="compNode" presStyleCnt="0"/>
      <dgm:spPr/>
    </dgm:pt>
    <dgm:pt modelId="{BC5DD30C-F5F0-4D6F-8122-A34A479CA7E9}" type="pres">
      <dgm:prSet presAssocID="{F127FF75-C749-4F3B-94C8-275771E95A3F}" presName="bgRect" presStyleLbl="bgShp" presStyleIdx="3" presStyleCnt="4"/>
      <dgm:spPr/>
    </dgm:pt>
    <dgm:pt modelId="{DB3319BF-5C5D-4BB0-A1B0-B6C31CC8FFC5}" type="pres">
      <dgm:prSet presAssocID="{F127FF75-C749-4F3B-94C8-275771E95A3F}"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Gavel"/>
        </a:ext>
      </dgm:extLst>
    </dgm:pt>
    <dgm:pt modelId="{13EA7CF8-D9C9-4F3C-A657-E622D56F4DC0}" type="pres">
      <dgm:prSet presAssocID="{F127FF75-C749-4F3B-94C8-275771E95A3F}" presName="spaceRect" presStyleCnt="0"/>
      <dgm:spPr/>
    </dgm:pt>
    <dgm:pt modelId="{6333A879-8DA8-4930-A2FC-02D41A906F83}" type="pres">
      <dgm:prSet presAssocID="{F127FF75-C749-4F3B-94C8-275771E95A3F}" presName="parTx" presStyleLbl="revTx" presStyleIdx="3" presStyleCnt="4">
        <dgm:presLayoutVars>
          <dgm:chMax val="0"/>
          <dgm:chPref val="0"/>
        </dgm:presLayoutVars>
      </dgm:prSet>
      <dgm:spPr/>
    </dgm:pt>
  </dgm:ptLst>
  <dgm:cxnLst>
    <dgm:cxn modelId="{A0F04418-AB73-4803-B78C-5000F3B5AFB1}" srcId="{BC88EE0E-68A9-4A8D-9085-17F547F682B4}" destId="{76AF0832-36CE-4B2F-ACA9-C23A395D86D9}" srcOrd="2" destOrd="0" parTransId="{33BF881B-2582-4606-AC4D-E646FEFA29DA}" sibTransId="{73039264-8CFD-4A33-AA4E-AFF05B346F4F}"/>
    <dgm:cxn modelId="{6CDABB22-D026-4F85-B10C-57790FF81481}" type="presOf" srcId="{F127FF75-C749-4F3B-94C8-275771E95A3F}" destId="{6333A879-8DA8-4930-A2FC-02D41A906F83}" srcOrd="0" destOrd="0" presId="urn:microsoft.com/office/officeart/2018/2/layout/IconVerticalSolidList"/>
    <dgm:cxn modelId="{2CA1E568-24F6-43C8-A354-48435FB0F151}" srcId="{BC88EE0E-68A9-4A8D-9085-17F547F682B4}" destId="{F127FF75-C749-4F3B-94C8-275771E95A3F}" srcOrd="3" destOrd="0" parTransId="{991617D9-A174-43CC-ADC0-569C5F39F825}" sibTransId="{6DF7469A-CEF1-42D9-9338-D78C231136E9}"/>
    <dgm:cxn modelId="{9969506B-EE0C-4A74-848C-443901B9F90D}" type="presOf" srcId="{07E49130-7CF1-4ECD-B438-13583DC1A0CF}" destId="{4E9A8437-F9DF-492C-A0E9-874ED69F2829}" srcOrd="0" destOrd="0" presId="urn:microsoft.com/office/officeart/2018/2/layout/IconVerticalSolidList"/>
    <dgm:cxn modelId="{6E36D0B8-1EF4-4E39-BB47-2DBD22F59AAB}" type="presOf" srcId="{BC88EE0E-68A9-4A8D-9085-17F547F682B4}" destId="{D0F7730A-274F-4EF5-B3F7-823853D8203E}" srcOrd="0" destOrd="0" presId="urn:microsoft.com/office/officeart/2018/2/layout/IconVerticalSolidList"/>
    <dgm:cxn modelId="{68E9DFBF-0EFE-4237-BF78-09DF1B1C474A}" type="presOf" srcId="{7DDC8CC2-1A7B-4518-BA60-AEB650974E6D}" destId="{B31C4D7B-8EB0-4D4E-9438-92ECFBC94316}" srcOrd="0" destOrd="0" presId="urn:microsoft.com/office/officeart/2018/2/layout/IconVerticalSolidList"/>
    <dgm:cxn modelId="{059295C1-3F95-4D49-9CC5-D465245932AA}" srcId="{BC88EE0E-68A9-4A8D-9085-17F547F682B4}" destId="{07E49130-7CF1-4ECD-B438-13583DC1A0CF}" srcOrd="1" destOrd="0" parTransId="{78878A48-A82C-4F39-B3E0-0CB792027672}" sibTransId="{75E3DBFC-127E-4ADD-9570-F2CE0786523C}"/>
    <dgm:cxn modelId="{65B31DF4-54AD-43D3-BA8F-94AB146D141D}" type="presOf" srcId="{76AF0832-36CE-4B2F-ACA9-C23A395D86D9}" destId="{26462CF9-12B6-4D02-A5C6-FC169B8C27D4}" srcOrd="0" destOrd="0" presId="urn:microsoft.com/office/officeart/2018/2/layout/IconVerticalSolidList"/>
    <dgm:cxn modelId="{43B80EFF-5784-4A57-A826-8C6B6BD4E2BB}" srcId="{BC88EE0E-68A9-4A8D-9085-17F547F682B4}" destId="{7DDC8CC2-1A7B-4518-BA60-AEB650974E6D}" srcOrd="0" destOrd="0" parTransId="{56DC5A16-23B7-4B13-B383-054DF0B029FB}" sibTransId="{E2AFD89C-5281-42EA-974A-86849771958A}"/>
    <dgm:cxn modelId="{2F8C96C7-D77D-4EE9-AEDD-DF5CAF7373E8}" type="presParOf" srcId="{D0F7730A-274F-4EF5-B3F7-823853D8203E}" destId="{1AAD0C70-4433-4F28-A925-38DFE1A612A6}" srcOrd="0" destOrd="0" presId="urn:microsoft.com/office/officeart/2018/2/layout/IconVerticalSolidList"/>
    <dgm:cxn modelId="{9A099630-D9D3-4A72-A493-02A3761E653E}" type="presParOf" srcId="{1AAD0C70-4433-4F28-A925-38DFE1A612A6}" destId="{0FFA9AAE-280A-4B14-99BD-B6D340C93391}" srcOrd="0" destOrd="0" presId="urn:microsoft.com/office/officeart/2018/2/layout/IconVerticalSolidList"/>
    <dgm:cxn modelId="{7BEE0016-D807-45D8-BDC8-77DE8527E37E}" type="presParOf" srcId="{1AAD0C70-4433-4F28-A925-38DFE1A612A6}" destId="{ABFA0437-06D1-4A5B-9A8A-E4AE95E31110}" srcOrd="1" destOrd="0" presId="urn:microsoft.com/office/officeart/2018/2/layout/IconVerticalSolidList"/>
    <dgm:cxn modelId="{171E9D25-30E4-490B-B473-26401C0F3EBC}" type="presParOf" srcId="{1AAD0C70-4433-4F28-A925-38DFE1A612A6}" destId="{F6F61FFB-4DE1-4896-929C-2AE3905F6CF0}" srcOrd="2" destOrd="0" presId="urn:microsoft.com/office/officeart/2018/2/layout/IconVerticalSolidList"/>
    <dgm:cxn modelId="{F9CA2E77-32F9-45A0-9BC7-57A2F44680D1}" type="presParOf" srcId="{1AAD0C70-4433-4F28-A925-38DFE1A612A6}" destId="{B31C4D7B-8EB0-4D4E-9438-92ECFBC94316}" srcOrd="3" destOrd="0" presId="urn:microsoft.com/office/officeart/2018/2/layout/IconVerticalSolidList"/>
    <dgm:cxn modelId="{975A30B3-CBFC-4DB1-BC42-01BFEA8C3C90}" type="presParOf" srcId="{D0F7730A-274F-4EF5-B3F7-823853D8203E}" destId="{33A27462-3B00-4C1C-B305-6CDC74A176FC}" srcOrd="1" destOrd="0" presId="urn:microsoft.com/office/officeart/2018/2/layout/IconVerticalSolidList"/>
    <dgm:cxn modelId="{7162282D-B018-4429-95DB-CCB03660A163}" type="presParOf" srcId="{D0F7730A-274F-4EF5-B3F7-823853D8203E}" destId="{939DB63D-A455-4E07-A407-173C7F587C79}" srcOrd="2" destOrd="0" presId="urn:microsoft.com/office/officeart/2018/2/layout/IconVerticalSolidList"/>
    <dgm:cxn modelId="{9B94A037-51CC-4896-98A9-2C70E8B6396B}" type="presParOf" srcId="{939DB63D-A455-4E07-A407-173C7F587C79}" destId="{AD1C09AC-1A6B-4E74-9CA0-5458ECB49D91}" srcOrd="0" destOrd="0" presId="urn:microsoft.com/office/officeart/2018/2/layout/IconVerticalSolidList"/>
    <dgm:cxn modelId="{8A9996AF-AA2A-42C2-B3CA-061E2E475568}" type="presParOf" srcId="{939DB63D-A455-4E07-A407-173C7F587C79}" destId="{69A57E72-08AB-4324-86B5-1895A352BAFF}" srcOrd="1" destOrd="0" presId="urn:microsoft.com/office/officeart/2018/2/layout/IconVerticalSolidList"/>
    <dgm:cxn modelId="{197BA106-B83C-418F-AC08-3C03046018DA}" type="presParOf" srcId="{939DB63D-A455-4E07-A407-173C7F587C79}" destId="{076BDEFE-24C6-473E-9B7F-90B46B1FE195}" srcOrd="2" destOrd="0" presId="urn:microsoft.com/office/officeart/2018/2/layout/IconVerticalSolidList"/>
    <dgm:cxn modelId="{FDAC59E1-1D9A-4189-8ACD-0EDEDC17F5C4}" type="presParOf" srcId="{939DB63D-A455-4E07-A407-173C7F587C79}" destId="{4E9A8437-F9DF-492C-A0E9-874ED69F2829}" srcOrd="3" destOrd="0" presId="urn:microsoft.com/office/officeart/2018/2/layout/IconVerticalSolidList"/>
    <dgm:cxn modelId="{C8BC2AED-7D4C-4990-8983-1D6AF2BAA11E}" type="presParOf" srcId="{D0F7730A-274F-4EF5-B3F7-823853D8203E}" destId="{E315E2B3-4C84-4C85-B5EF-C84C4198A67E}" srcOrd="3" destOrd="0" presId="urn:microsoft.com/office/officeart/2018/2/layout/IconVerticalSolidList"/>
    <dgm:cxn modelId="{5D1B64C0-38C7-4036-8DA2-24C99C167B56}" type="presParOf" srcId="{D0F7730A-274F-4EF5-B3F7-823853D8203E}" destId="{044B2F3B-AF56-4AA2-A3D8-5147D9CF3FE4}" srcOrd="4" destOrd="0" presId="urn:microsoft.com/office/officeart/2018/2/layout/IconVerticalSolidList"/>
    <dgm:cxn modelId="{235A470B-3703-4855-82F9-EB621A42C80F}" type="presParOf" srcId="{044B2F3B-AF56-4AA2-A3D8-5147D9CF3FE4}" destId="{45AC09AB-6A0A-48F4-AD62-D908C11A5012}" srcOrd="0" destOrd="0" presId="urn:microsoft.com/office/officeart/2018/2/layout/IconVerticalSolidList"/>
    <dgm:cxn modelId="{55806469-C8C5-41FF-9A65-A7957DD8A85F}" type="presParOf" srcId="{044B2F3B-AF56-4AA2-A3D8-5147D9CF3FE4}" destId="{2036B3A8-54E5-436C-9B17-A07DFEC8D5A4}" srcOrd="1" destOrd="0" presId="urn:microsoft.com/office/officeart/2018/2/layout/IconVerticalSolidList"/>
    <dgm:cxn modelId="{51EEBB77-6100-4CCF-ACC5-F9C44A6DA188}" type="presParOf" srcId="{044B2F3B-AF56-4AA2-A3D8-5147D9CF3FE4}" destId="{20571923-AB4A-4426-B9C4-E8940C09E5BA}" srcOrd="2" destOrd="0" presId="urn:microsoft.com/office/officeart/2018/2/layout/IconVerticalSolidList"/>
    <dgm:cxn modelId="{1C6C5289-DFB6-4845-95D3-7434B14172CF}" type="presParOf" srcId="{044B2F3B-AF56-4AA2-A3D8-5147D9CF3FE4}" destId="{26462CF9-12B6-4D02-A5C6-FC169B8C27D4}" srcOrd="3" destOrd="0" presId="urn:microsoft.com/office/officeart/2018/2/layout/IconVerticalSolidList"/>
    <dgm:cxn modelId="{2F55A23F-C0BD-4E7F-B276-2E3F0FF247EF}" type="presParOf" srcId="{D0F7730A-274F-4EF5-B3F7-823853D8203E}" destId="{DECF7E72-6250-4064-9117-BC35F8885F51}" srcOrd="5" destOrd="0" presId="urn:microsoft.com/office/officeart/2018/2/layout/IconVerticalSolidList"/>
    <dgm:cxn modelId="{53B040CC-8487-44C0-98DA-A92385FFAABB}" type="presParOf" srcId="{D0F7730A-274F-4EF5-B3F7-823853D8203E}" destId="{81318229-F27D-4856-8A16-589E555ED5BD}" srcOrd="6" destOrd="0" presId="urn:microsoft.com/office/officeart/2018/2/layout/IconVerticalSolidList"/>
    <dgm:cxn modelId="{E32EB3B6-BB1B-4D30-88DE-B630ED5EBFCB}" type="presParOf" srcId="{81318229-F27D-4856-8A16-589E555ED5BD}" destId="{BC5DD30C-F5F0-4D6F-8122-A34A479CA7E9}" srcOrd="0" destOrd="0" presId="urn:microsoft.com/office/officeart/2018/2/layout/IconVerticalSolidList"/>
    <dgm:cxn modelId="{17195B72-D15F-46E9-9078-9BB45BCAA37C}" type="presParOf" srcId="{81318229-F27D-4856-8A16-589E555ED5BD}" destId="{DB3319BF-5C5D-4BB0-A1B0-B6C31CC8FFC5}" srcOrd="1" destOrd="0" presId="urn:microsoft.com/office/officeart/2018/2/layout/IconVerticalSolidList"/>
    <dgm:cxn modelId="{AD934058-82D3-4965-B85F-FCB2B2312D64}" type="presParOf" srcId="{81318229-F27D-4856-8A16-589E555ED5BD}" destId="{13EA7CF8-D9C9-4F3C-A657-E622D56F4DC0}" srcOrd="2" destOrd="0" presId="urn:microsoft.com/office/officeart/2018/2/layout/IconVerticalSolidList"/>
    <dgm:cxn modelId="{DB1DC3F8-3666-4A2F-9F61-84E0ED7A5828}" type="presParOf" srcId="{81318229-F27D-4856-8A16-589E555ED5BD}" destId="{6333A879-8DA8-4930-A2FC-02D41A906F8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6768FA-C377-47C0-ACEA-537B034516A4}">
      <dsp:nvSpPr>
        <dsp:cNvPr id="0" name=""/>
        <dsp:cNvSpPr/>
      </dsp:nvSpPr>
      <dsp:spPr>
        <a:xfrm>
          <a:off x="80956" y="117"/>
          <a:ext cx="4683583" cy="29740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267415-70CF-4705-A4AB-07A37D450712}">
      <dsp:nvSpPr>
        <dsp:cNvPr id="0" name=""/>
        <dsp:cNvSpPr/>
      </dsp:nvSpPr>
      <dsp:spPr>
        <a:xfrm>
          <a:off x="601355" y="494496"/>
          <a:ext cx="4683583" cy="29740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b="1" kern="1200"/>
            <a:t>2.A.1</a:t>
          </a:r>
          <a:r>
            <a:rPr lang="en-US" sz="3000" kern="1200"/>
            <a:t>. The institution develops and the governing board adopts the mission.</a:t>
          </a:r>
        </a:p>
      </dsp:txBody>
      <dsp:txXfrm>
        <a:off x="688463" y="581604"/>
        <a:ext cx="4509367" cy="2799859"/>
      </dsp:txXfrm>
    </dsp:sp>
    <dsp:sp modelId="{0A07696C-FEEA-44FE-89D4-E5C608815452}">
      <dsp:nvSpPr>
        <dsp:cNvPr id="0" name=""/>
        <dsp:cNvSpPr/>
      </dsp:nvSpPr>
      <dsp:spPr>
        <a:xfrm>
          <a:off x="5805337" y="117"/>
          <a:ext cx="4683583" cy="29740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739E34-9140-41F7-ACF3-E3EABB617390}">
      <dsp:nvSpPr>
        <dsp:cNvPr id="0" name=""/>
        <dsp:cNvSpPr/>
      </dsp:nvSpPr>
      <dsp:spPr>
        <a:xfrm>
          <a:off x="6325735" y="494496"/>
          <a:ext cx="4683583" cy="29740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b="1" kern="1200"/>
            <a:t>2.A.2.</a:t>
          </a:r>
          <a:r>
            <a:rPr lang="en-US" sz="3000" kern="1200"/>
            <a:t>The institution operates with integrity in its financial, academic, human resources and auxiliary functions.</a:t>
          </a:r>
        </a:p>
      </dsp:txBody>
      <dsp:txXfrm>
        <a:off x="6412843" y="581604"/>
        <a:ext cx="4509367" cy="27998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CB5C61-4D19-475C-9352-4FF8AD8DCFF5}">
      <dsp:nvSpPr>
        <dsp:cNvPr id="0" name=""/>
        <dsp:cNvSpPr/>
      </dsp:nvSpPr>
      <dsp:spPr>
        <a:xfrm>
          <a:off x="0" y="52960"/>
          <a:ext cx="6373813" cy="279220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2.B.1The institution ensures the accuracy of any representations it makes regarding academic offerings, requirements, faculty and staff, costs to students, governance structure and accreditation relationships.</a:t>
          </a:r>
        </a:p>
      </dsp:txBody>
      <dsp:txXfrm>
        <a:off x="136304" y="189264"/>
        <a:ext cx="6101205" cy="2519596"/>
      </dsp:txXfrm>
    </dsp:sp>
    <dsp:sp modelId="{28522AC3-F893-4C01-984C-379DA89F2EB0}">
      <dsp:nvSpPr>
        <dsp:cNvPr id="0" name=""/>
        <dsp:cNvSpPr/>
      </dsp:nvSpPr>
      <dsp:spPr>
        <a:xfrm>
          <a:off x="0" y="2914285"/>
          <a:ext cx="6373813" cy="2792204"/>
        </a:xfrm>
        <a:prstGeom prst="roundRect">
          <a:avLst/>
        </a:prstGeom>
        <a:solidFill>
          <a:schemeClr val="accent2">
            <a:hueOff val="1515735"/>
            <a:satOff val="-3874"/>
            <a:lumOff val="313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2.B.2The institution ensures evidence is available to support any claims it makes regarding its contributions to the educational experience through research, community engagement, experiential learning, religious or spiritual purpose and economic development.</a:t>
          </a:r>
        </a:p>
      </dsp:txBody>
      <dsp:txXfrm>
        <a:off x="136304" y="3050589"/>
        <a:ext cx="6101205" cy="25195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FA9AAE-280A-4B14-99BD-B6D340C93391}">
      <dsp:nvSpPr>
        <dsp:cNvPr id="0" name=""/>
        <dsp:cNvSpPr/>
      </dsp:nvSpPr>
      <dsp:spPr>
        <a:xfrm>
          <a:off x="0" y="2390"/>
          <a:ext cx="6373813" cy="121150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BFA0437-06D1-4A5B-9A8A-E4AE95E31110}">
      <dsp:nvSpPr>
        <dsp:cNvPr id="0" name=""/>
        <dsp:cNvSpPr/>
      </dsp:nvSpPr>
      <dsp:spPr>
        <a:xfrm>
          <a:off x="366481" y="274979"/>
          <a:ext cx="666330" cy="6663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31C4D7B-8EB0-4D4E-9438-92ECFBC94316}">
      <dsp:nvSpPr>
        <dsp:cNvPr id="0" name=""/>
        <dsp:cNvSpPr/>
      </dsp:nvSpPr>
      <dsp:spPr>
        <a:xfrm>
          <a:off x="1399293" y="2390"/>
          <a:ext cx="4974520" cy="12115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218" tIns="128218" rIns="128218" bIns="128218" numCol="1" spcCol="1270" anchor="ctr" anchorCtr="0">
          <a:noAutofit/>
        </a:bodyPr>
        <a:lstStyle/>
        <a:p>
          <a:pPr marL="0" lvl="0" indent="0" algn="l" defTabSz="711200">
            <a:lnSpc>
              <a:spcPct val="90000"/>
            </a:lnSpc>
            <a:spcBef>
              <a:spcPct val="0"/>
            </a:spcBef>
            <a:spcAft>
              <a:spcPct val="35000"/>
            </a:spcAft>
            <a:buNone/>
          </a:pPr>
          <a:r>
            <a:rPr lang="en-US" sz="1600" kern="1200"/>
            <a:t>2.E.1Institutions supporting basic and applied research maintain professional standards and provide oversight ensuring regulatory compliance, ethical behavior and fiscal accountability.</a:t>
          </a:r>
        </a:p>
      </dsp:txBody>
      <dsp:txXfrm>
        <a:off x="1399293" y="2390"/>
        <a:ext cx="4974520" cy="1211509"/>
      </dsp:txXfrm>
    </dsp:sp>
    <dsp:sp modelId="{AD1C09AC-1A6B-4E74-9CA0-5458ECB49D91}">
      <dsp:nvSpPr>
        <dsp:cNvPr id="0" name=""/>
        <dsp:cNvSpPr/>
      </dsp:nvSpPr>
      <dsp:spPr>
        <a:xfrm>
          <a:off x="0" y="1516777"/>
          <a:ext cx="6373813" cy="121150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9A57E72-08AB-4324-86B5-1895A352BAFF}">
      <dsp:nvSpPr>
        <dsp:cNvPr id="0" name=""/>
        <dsp:cNvSpPr/>
      </dsp:nvSpPr>
      <dsp:spPr>
        <a:xfrm>
          <a:off x="366481" y="1789366"/>
          <a:ext cx="666330" cy="6663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E9A8437-F9DF-492C-A0E9-874ED69F2829}">
      <dsp:nvSpPr>
        <dsp:cNvPr id="0" name=""/>
        <dsp:cNvSpPr/>
      </dsp:nvSpPr>
      <dsp:spPr>
        <a:xfrm>
          <a:off x="1399293" y="1516777"/>
          <a:ext cx="4974520" cy="12115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218" tIns="128218" rIns="128218" bIns="128218" numCol="1" spcCol="1270" anchor="ctr" anchorCtr="0">
          <a:noAutofit/>
        </a:bodyPr>
        <a:lstStyle/>
        <a:p>
          <a:pPr marL="0" lvl="0" indent="0" algn="l" defTabSz="711200">
            <a:lnSpc>
              <a:spcPct val="90000"/>
            </a:lnSpc>
            <a:spcBef>
              <a:spcPct val="0"/>
            </a:spcBef>
            <a:spcAft>
              <a:spcPct val="35000"/>
            </a:spcAft>
            <a:buNone/>
          </a:pPr>
          <a:r>
            <a:rPr lang="en-US" sz="1600" kern="1200"/>
            <a:t>2.E.2 The institution provides effective support services to ensure the integrity of research and scholarly practice conducted by its faculty, staff and students.</a:t>
          </a:r>
        </a:p>
      </dsp:txBody>
      <dsp:txXfrm>
        <a:off x="1399293" y="1516777"/>
        <a:ext cx="4974520" cy="1211509"/>
      </dsp:txXfrm>
    </dsp:sp>
    <dsp:sp modelId="{45AC09AB-6A0A-48F4-AD62-D908C11A5012}">
      <dsp:nvSpPr>
        <dsp:cNvPr id="0" name=""/>
        <dsp:cNvSpPr/>
      </dsp:nvSpPr>
      <dsp:spPr>
        <a:xfrm>
          <a:off x="0" y="3031163"/>
          <a:ext cx="6373813" cy="121150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036B3A8-54E5-436C-9B17-A07DFEC8D5A4}">
      <dsp:nvSpPr>
        <dsp:cNvPr id="0" name=""/>
        <dsp:cNvSpPr/>
      </dsp:nvSpPr>
      <dsp:spPr>
        <a:xfrm>
          <a:off x="366481" y="3303753"/>
          <a:ext cx="666330" cy="66633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6462CF9-12B6-4D02-A5C6-FC169B8C27D4}">
      <dsp:nvSpPr>
        <dsp:cNvPr id="0" name=""/>
        <dsp:cNvSpPr/>
      </dsp:nvSpPr>
      <dsp:spPr>
        <a:xfrm>
          <a:off x="1399293" y="3031163"/>
          <a:ext cx="4974520" cy="12115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218" tIns="128218" rIns="128218" bIns="128218" numCol="1" spcCol="1270" anchor="ctr" anchorCtr="0">
          <a:noAutofit/>
        </a:bodyPr>
        <a:lstStyle/>
        <a:p>
          <a:pPr marL="0" lvl="0" indent="0" algn="l" defTabSz="711200">
            <a:lnSpc>
              <a:spcPct val="90000"/>
            </a:lnSpc>
            <a:spcBef>
              <a:spcPct val="0"/>
            </a:spcBef>
            <a:spcAft>
              <a:spcPct val="35000"/>
            </a:spcAft>
            <a:buNone/>
          </a:pPr>
          <a:r>
            <a:rPr lang="en-US" sz="1600" kern="1200"/>
            <a:t>2.E.3The institution provides students guidance in the ethics of research and use of information resources.</a:t>
          </a:r>
        </a:p>
      </dsp:txBody>
      <dsp:txXfrm>
        <a:off x="1399293" y="3031163"/>
        <a:ext cx="4974520" cy="1211509"/>
      </dsp:txXfrm>
    </dsp:sp>
    <dsp:sp modelId="{BC5DD30C-F5F0-4D6F-8122-A34A479CA7E9}">
      <dsp:nvSpPr>
        <dsp:cNvPr id="0" name=""/>
        <dsp:cNvSpPr/>
      </dsp:nvSpPr>
      <dsp:spPr>
        <a:xfrm>
          <a:off x="0" y="4545550"/>
          <a:ext cx="6373813" cy="121150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3319BF-5C5D-4BB0-A1B0-B6C31CC8FFC5}">
      <dsp:nvSpPr>
        <dsp:cNvPr id="0" name=""/>
        <dsp:cNvSpPr/>
      </dsp:nvSpPr>
      <dsp:spPr>
        <a:xfrm>
          <a:off x="366481" y="4818139"/>
          <a:ext cx="666330" cy="66633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333A879-8DA8-4930-A2FC-02D41A906F83}">
      <dsp:nvSpPr>
        <dsp:cNvPr id="0" name=""/>
        <dsp:cNvSpPr/>
      </dsp:nvSpPr>
      <dsp:spPr>
        <a:xfrm>
          <a:off x="1399293" y="4545550"/>
          <a:ext cx="4974520" cy="12115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218" tIns="128218" rIns="128218" bIns="128218" numCol="1" spcCol="1270" anchor="ctr" anchorCtr="0">
          <a:noAutofit/>
        </a:bodyPr>
        <a:lstStyle/>
        <a:p>
          <a:pPr marL="0" lvl="0" indent="0" algn="l" defTabSz="711200">
            <a:lnSpc>
              <a:spcPct val="90000"/>
            </a:lnSpc>
            <a:spcBef>
              <a:spcPct val="0"/>
            </a:spcBef>
            <a:spcAft>
              <a:spcPct val="35000"/>
            </a:spcAft>
            <a:buNone/>
          </a:pPr>
          <a:r>
            <a:rPr lang="en-US" sz="1600" kern="1200"/>
            <a:t>2.E.4 The institution enforces policies on academic honesty and integrity.</a:t>
          </a:r>
        </a:p>
      </dsp:txBody>
      <dsp:txXfrm>
        <a:off x="1399293" y="4545550"/>
        <a:ext cx="4974520" cy="121150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394-0A20-4CF6-9066-CFC2C1C9D30F}"/>
              </a:ext>
            </a:extLst>
          </p:cNvPr>
          <p:cNvSpPr>
            <a:spLocks noGrp="1"/>
          </p:cNvSpPr>
          <p:nvPr>
            <p:ph type="ctrTitle"/>
          </p:nvPr>
        </p:nvSpPr>
        <p:spPr>
          <a:xfrm>
            <a:off x="3359149" y="389840"/>
            <a:ext cx="8281987" cy="2954655"/>
          </a:xfrm>
        </p:spPr>
        <p:txBody>
          <a:bodyPr anchor="t" anchorCtr="0">
            <a:normAutofit/>
          </a:bodyPr>
          <a:lstStyle>
            <a:lvl1pPr algn="l">
              <a:lnSpc>
                <a:spcPct val="100000"/>
              </a:lnSpc>
              <a:defRPr sz="6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F10971F-8922-4B23-9C80-0643D7E35026}"/>
              </a:ext>
            </a:extLst>
          </p:cNvPr>
          <p:cNvSpPr>
            <a:spLocks noGrp="1"/>
          </p:cNvSpPr>
          <p:nvPr>
            <p:ph type="subTitle" idx="1"/>
          </p:nvPr>
        </p:nvSpPr>
        <p:spPr>
          <a:xfrm>
            <a:off x="3359149" y="3536951"/>
            <a:ext cx="8281989" cy="2555874"/>
          </a:xfrm>
        </p:spPr>
        <p:txBody>
          <a:bodyPr>
            <a:norm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lstStyle/>
          <a:p>
            <a:fld id="{72EA7947-E287-4738-8C82-07CE4F01EF03}" type="datetime2">
              <a:rPr lang="en-US" smtClean="0"/>
              <a:t>Wednesday, January 18, 2023</a:t>
            </a:fld>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19" name="Freeform: Shap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4" name="Group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3743798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79361-B9A1-48F2-9473-23DE30E2D151}"/>
              </a:ext>
            </a:extLst>
          </p:cNvPr>
          <p:cNvSpPr>
            <a:spLocks noGrp="1"/>
          </p:cNvSpPr>
          <p:nvPr>
            <p:ph type="title"/>
          </p:nvPr>
        </p:nvSpPr>
        <p:spPr>
          <a:xfrm>
            <a:off x="550862" y="503906"/>
            <a:ext cx="11090275" cy="1333057"/>
          </a:xfrm>
        </p:spPr>
        <p:txBody>
          <a:bodyPr vert="horz" wrap="square" lIns="0" tIns="0" rIns="0" bIns="0" rtlCol="0" anchor="t" anchorCtr="0">
            <a:normAutofit/>
          </a:bodyPr>
          <a:lstStyle>
            <a:lvl1pPr>
              <a:defRPr lang="en-US" dirty="0"/>
            </a:lvl1pPr>
          </a:lstStyle>
          <a:p>
            <a:pPr lvl="0"/>
            <a:r>
              <a:rPr lang="en-US"/>
              <a:t>Click to edit Master title style</a:t>
            </a:r>
            <a:endParaRPr lang="en-US" dirty="0"/>
          </a:p>
        </p:txBody>
      </p:sp>
      <p:sp>
        <p:nvSpPr>
          <p:cNvPr id="3" name="Vertical Text Placeholder 2">
            <a:extLst>
              <a:ext uri="{FF2B5EF4-FFF2-40B4-BE49-F238E27FC236}">
                <a16:creationId xmlns:a16="http://schemas.microsoft.com/office/drawing/2014/main" id="{FD986779-C2F3-447D-85F7-F6B0E2C97D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661572-1A59-4E3B-BA65-3329E9468C69}"/>
              </a:ext>
            </a:extLst>
          </p:cNvPr>
          <p:cNvSpPr>
            <a:spLocks noGrp="1"/>
          </p:cNvSpPr>
          <p:nvPr>
            <p:ph type="dt" sz="half" idx="10"/>
          </p:nvPr>
        </p:nvSpPr>
        <p:spPr/>
        <p:txBody>
          <a:bodyPr/>
          <a:lstStyle/>
          <a:p>
            <a:fld id="{EE2EBD84-71F4-4271-8C46-0D47C0A9B12E}" type="datetime2">
              <a:rPr lang="en-US" smtClean="0"/>
              <a:t>Wednesday, January 18, 2023</a:t>
            </a:fld>
            <a:endParaRPr lang="en-US"/>
          </a:p>
        </p:txBody>
      </p:sp>
      <p:sp>
        <p:nvSpPr>
          <p:cNvPr id="5" name="Footer Placeholder 4">
            <a:extLst>
              <a:ext uri="{FF2B5EF4-FFF2-40B4-BE49-F238E27FC236}">
                <a16:creationId xmlns:a16="http://schemas.microsoft.com/office/drawing/2014/main" id="{AFEF84F1-99FE-4F0B-9E76-F581C2C1B6D9}"/>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138715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56583A-514F-4632-820D-E7EE236A46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73CBBB-7DDC-4437-8C7D-22A1C35202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C69EBF-DA20-4024-8006-B158D571E08E}"/>
              </a:ext>
            </a:extLst>
          </p:cNvPr>
          <p:cNvSpPr>
            <a:spLocks noGrp="1"/>
          </p:cNvSpPr>
          <p:nvPr>
            <p:ph type="dt" sz="half" idx="10"/>
          </p:nvPr>
        </p:nvSpPr>
        <p:spPr/>
        <p:txBody>
          <a:bodyPr/>
          <a:lstStyle/>
          <a:p>
            <a:fld id="{ABAE0CE1-F450-4107-B2CB-17B18F8A3F4A}" type="datetime2">
              <a:rPr lang="en-US" smtClean="0"/>
              <a:t>Wednesday, January 18, 2023</a:t>
            </a:fld>
            <a:endParaRPr lang="en-US"/>
          </a:p>
        </p:txBody>
      </p:sp>
      <p:sp>
        <p:nvSpPr>
          <p:cNvPr id="5" name="Footer Placeholder 4">
            <a:extLst>
              <a:ext uri="{FF2B5EF4-FFF2-40B4-BE49-F238E27FC236}">
                <a16:creationId xmlns:a16="http://schemas.microsoft.com/office/drawing/2014/main" id="{ADBAC8B9-14B5-4DF1-994D-AB47DB3BA0C5}"/>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C7876582-5F9B-4F5E-AAD5-D608CB68EA3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343838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BDBC526-6DCD-4FF6-8395-D8C22E46E527}"/>
              </a:ext>
            </a:extLst>
          </p:cNvPr>
          <p:cNvGrpSpPr/>
          <p:nvPr/>
        </p:nvGrpSpPr>
        <p:grpSpPr>
          <a:xfrm>
            <a:off x="613998" y="5334748"/>
            <a:ext cx="678135" cy="990000"/>
            <a:chOff x="10490969" y="1448827"/>
            <a:chExt cx="678135" cy="990000"/>
          </a:xfrm>
        </p:grpSpPr>
        <p:sp>
          <p:nvSpPr>
            <p:cNvPr id="13" name="Freef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Ov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Ov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Freeform: Shape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2" name="Title 1">
            <a:extLst>
              <a:ext uri="{FF2B5EF4-FFF2-40B4-BE49-F238E27FC236}">
                <a16:creationId xmlns:a16="http://schemas.microsoft.com/office/drawing/2014/main" id="{B1A4B040-51E3-4DA0-B21D-EEE173E7536F}"/>
              </a:ext>
            </a:extLst>
          </p:cNvPr>
          <p:cNvSpPr>
            <a:spLocks noGrp="1"/>
          </p:cNvSpPr>
          <p:nvPr>
            <p:ph type="title"/>
          </p:nvPr>
        </p:nvSpPr>
        <p:spPr>
          <a:xfrm>
            <a:off x="550862" y="549275"/>
            <a:ext cx="11091600" cy="1332000"/>
          </a:xfrm>
        </p:spPr>
        <p:txBody>
          <a:bodyPr vert="horz" wrap="square" lIns="0" tIns="0" rIns="0" bIns="0" rtlCol="0" anchor="t" anchorCtr="0">
            <a:normAutofit/>
          </a:bodyPr>
          <a:lstStyle>
            <a:lvl1pPr>
              <a:defRPr lang="en-US" dirty="0"/>
            </a:lvl1pPr>
          </a:lstStyle>
          <a:p>
            <a:pPr lvl="0">
              <a:lnSpc>
                <a:spcPct val="100000"/>
              </a:lnSpc>
            </a:pPr>
            <a:r>
              <a:rPr lang="en-US"/>
              <a:t>Click to edit Master title style</a:t>
            </a:r>
            <a:endParaRPr lang="en-US" dirty="0"/>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p:nvPr>
        </p:nvSpPr>
        <p:spPr>
          <a:xfrm>
            <a:off x="550863" y="2113199"/>
            <a:ext cx="11090274" cy="3979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D4EE704-5DCA-484E-85E0-0E3A7B1C5046}"/>
              </a:ext>
            </a:extLst>
          </p:cNvPr>
          <p:cNvSpPr>
            <a:spLocks noGrp="1"/>
          </p:cNvSpPr>
          <p:nvPr>
            <p:ph type="dt" sz="half" idx="10"/>
          </p:nvPr>
        </p:nvSpPr>
        <p:spPr/>
        <p:txBody>
          <a:bodyPr/>
          <a:lstStyle/>
          <a:p>
            <a:fld id="{6FE8C025-CD7A-4966-867E-81CF82B15267}" type="datetime2">
              <a:rPr lang="en-US" smtClean="0"/>
              <a:t>Wednesday, January 18, 2023</a:t>
            </a:fld>
            <a:endParaRPr lang="en-US"/>
          </a:p>
        </p:txBody>
      </p:sp>
      <p:sp>
        <p:nvSpPr>
          <p:cNvPr id="5" name="Footer Placeholder 4">
            <a:extLst>
              <a:ext uri="{FF2B5EF4-FFF2-40B4-BE49-F238E27FC236}">
                <a16:creationId xmlns:a16="http://schemas.microsoft.com/office/drawing/2014/main" id="{4CA69B66-1C18-44A2-93F7-97DED26F24AB}"/>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30727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4644CBB8-40B8-42F8-9172-07A476341DDA}"/>
              </a:ext>
            </a:extLst>
          </p:cNvPr>
          <p:cNvGrpSpPr/>
          <p:nvPr/>
        </p:nvGrpSpPr>
        <p:grpSpPr>
          <a:xfrm>
            <a:off x="356481" y="879007"/>
            <a:ext cx="734257" cy="760506"/>
            <a:chOff x="5243759" y="1363788"/>
            <a:chExt cx="734257" cy="760506"/>
          </a:xfrm>
        </p:grpSpPr>
        <p:sp>
          <p:nvSpPr>
            <p:cNvPr id="49" name="Freeform 5">
              <a:extLst>
                <a:ext uri="{FF2B5EF4-FFF2-40B4-BE49-F238E27FC236}">
                  <a16:creationId xmlns:a16="http://schemas.microsoft.com/office/drawing/2014/main" id="{35CE073E-302A-4AA7-98C7-8667DDDCFA18}"/>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0" name="Freeform 6">
              <a:extLst>
                <a:ext uri="{FF2B5EF4-FFF2-40B4-BE49-F238E27FC236}">
                  <a16:creationId xmlns:a16="http://schemas.microsoft.com/office/drawing/2014/main" id="{4FD1AE2F-DD70-4E93-B905-E052A23F0B1C}"/>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1" name="Freeform 8">
              <a:extLst>
                <a:ext uri="{FF2B5EF4-FFF2-40B4-BE49-F238E27FC236}">
                  <a16:creationId xmlns:a16="http://schemas.microsoft.com/office/drawing/2014/main" id="{E8D529E5-8838-47F0-98A4-2D46F11E499C}"/>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5DA2564-D3DB-48AD-83F0-6CC6B5743960}"/>
              </a:ext>
            </a:extLst>
          </p:cNvPr>
          <p:cNvSpPr>
            <a:spLocks noGrp="1"/>
          </p:cNvSpPr>
          <p:nvPr>
            <p:ph type="title"/>
          </p:nvPr>
        </p:nvSpPr>
        <p:spPr>
          <a:xfrm>
            <a:off x="563563" y="474345"/>
            <a:ext cx="11077574" cy="2954655"/>
          </a:xfrm>
        </p:spPr>
        <p:txBody>
          <a:bodyPr vert="horz" wrap="square" lIns="0" tIns="0" rIns="0" bIns="0" rtlCol="0" anchor="b" anchorCtr="0">
            <a:normAutofit/>
          </a:bodyPr>
          <a:lstStyle>
            <a:lvl1pPr>
              <a:defRPr lang="en-US" sz="6400" dirty="0"/>
            </a:lvl1pPr>
          </a:lstStyle>
          <a:p>
            <a:pPr lvl="0">
              <a:lnSpc>
                <a:spcPct val="100000"/>
              </a:lnSpc>
            </a:pPr>
            <a:r>
              <a:rPr lang="en-US"/>
              <a:t>Click to edit Master title style</a:t>
            </a:r>
            <a:endParaRPr lang="en-US" dirty="0"/>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fld id="{FE809929-0719-4517-94D6-FDF7F99E70F6}" type="datetime2">
              <a:rPr lang="en-US" smtClean="0"/>
              <a:t>Wednesday, January 18, 2023</a:t>
            </a:fld>
            <a:endParaRPr lang="en-US"/>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 name="Text Placeholder 2">
            <a:extLst>
              <a:ext uri="{FF2B5EF4-FFF2-40B4-BE49-F238E27FC236}">
                <a16:creationId xmlns:a16="http://schemas.microsoft.com/office/drawing/2014/main" id="{76EEA752-36DA-440B-8747-0EB2914080EE}"/>
              </a:ext>
            </a:extLst>
          </p:cNvPr>
          <p:cNvSpPr>
            <a:spLocks noGrp="1"/>
          </p:cNvSpPr>
          <p:nvPr>
            <p:ph type="body" idx="1"/>
          </p:nvPr>
        </p:nvSpPr>
        <p:spPr>
          <a:xfrm>
            <a:off x="566271" y="3629772"/>
            <a:ext cx="11074866" cy="2678953"/>
          </a:xfrm>
        </p:spPr>
        <p:txBody>
          <a:bodyPr>
            <a:normAutofit/>
          </a:bodyPr>
          <a:lstStyle>
            <a:lvl1pPr marL="0" indent="0">
              <a:lnSpc>
                <a:spcPct val="110000"/>
              </a:lnSpc>
              <a:spcBef>
                <a:spcPts val="0"/>
              </a:spcBef>
              <a:buNone/>
              <a:defRPr sz="2400">
                <a:solidFill>
                  <a:schemeClr val="tx1">
                    <a:alpha val="8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1" name="Freeform: Shape 40">
            <a:extLst>
              <a:ext uri="{FF2B5EF4-FFF2-40B4-BE49-F238E27FC236}">
                <a16:creationId xmlns:a16="http://schemas.microsoft.com/office/drawing/2014/main" id="{0BCC02B0-8581-4752-B7BC-3CE1EF17B9F7}"/>
              </a:ext>
            </a:extLst>
          </p:cNvPr>
          <p:cNvSpPr>
            <a:spLocks noChangeAspect="1"/>
          </p:cNvSpPr>
          <p:nvPr/>
        </p:nvSpPr>
        <p:spPr>
          <a:xfrm rot="18900000">
            <a:off x="11209132" y="4448189"/>
            <a:ext cx="999200" cy="1262947"/>
          </a:xfrm>
          <a:custGeom>
            <a:avLst/>
            <a:gdLst>
              <a:gd name="connsiteX0" fmla="*/ 540000 w 999200"/>
              <a:gd name="connsiteY0" fmla="*/ 0 h 1262947"/>
              <a:gd name="connsiteX1" fmla="*/ 999200 w 999200"/>
              <a:gd name="connsiteY1" fmla="*/ 815317 h 1262947"/>
              <a:gd name="connsiteX2" fmla="*/ 552185 w 999200"/>
              <a:gd name="connsiteY2" fmla="*/ 1262333 h 1262947"/>
              <a:gd name="connsiteX3" fmla="*/ 540000 w 999200"/>
              <a:gd name="connsiteY3" fmla="*/ 1262947 h 1262947"/>
              <a:gd name="connsiteX4" fmla="*/ 0 w 999200"/>
              <a:gd name="connsiteY4" fmla="*/ 992947 h 1262947"/>
              <a:gd name="connsiteX5" fmla="*/ 10971 w 999200"/>
              <a:gd name="connsiteY5" fmla="*/ 938533 h 1262947"/>
              <a:gd name="connsiteX6" fmla="*/ 15626 w 999200"/>
              <a:gd name="connsiteY6" fmla="*/ 931034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9200" h="1262947">
                <a:moveTo>
                  <a:pt x="540000" y="0"/>
                </a:moveTo>
                <a:lnTo>
                  <a:pt x="999200" y="815317"/>
                </a:lnTo>
                <a:lnTo>
                  <a:pt x="552185" y="1262333"/>
                </a:lnTo>
                <a:lnTo>
                  <a:pt x="540000" y="1262947"/>
                </a:lnTo>
                <a:cubicBezTo>
                  <a:pt x="241766" y="1262947"/>
                  <a:pt x="0" y="1142064"/>
                  <a:pt x="0" y="992947"/>
                </a:cubicBezTo>
                <a:cubicBezTo>
                  <a:pt x="0" y="974307"/>
                  <a:pt x="3778" y="956109"/>
                  <a:pt x="10971" y="938533"/>
                </a:cubicBezTo>
                <a:lnTo>
                  <a:pt x="15626" y="931034"/>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10200000" scaled="0"/>
          </a:gradFill>
          <a:ln>
            <a:noFill/>
          </a:ln>
          <a:effectLst>
            <a:innerShdw blurRad="254000" dist="101600" dir="42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3" name="Freeform: Shape 42">
            <a:extLst>
              <a:ext uri="{FF2B5EF4-FFF2-40B4-BE49-F238E27FC236}">
                <a16:creationId xmlns:a16="http://schemas.microsoft.com/office/drawing/2014/main" id="{EA0FF4DB-8180-4D26-AEAE-7ECDB670F71D}"/>
              </a:ext>
            </a:extLst>
          </p:cNvPr>
          <p:cNvSpPr/>
          <p:nvPr/>
        </p:nvSpPr>
        <p:spPr>
          <a:xfrm rot="2700000">
            <a:off x="11686937" y="4853516"/>
            <a:ext cx="540000" cy="978284"/>
          </a:xfrm>
          <a:custGeom>
            <a:avLst/>
            <a:gdLst>
              <a:gd name="connsiteX0" fmla="*/ 113288 w 540000"/>
              <a:gd name="connsiteY0" fmla="*/ 0 h 978284"/>
              <a:gd name="connsiteX1" fmla="*/ 539386 w 540000"/>
              <a:gd name="connsiteY1" fmla="*/ 426099 h 978284"/>
              <a:gd name="connsiteX2" fmla="*/ 540000 w 540000"/>
              <a:gd name="connsiteY2" fmla="*/ 438284 h 978284"/>
              <a:gd name="connsiteX3" fmla="*/ 270000 w 540000"/>
              <a:gd name="connsiteY3" fmla="*/ 978284 h 978284"/>
              <a:gd name="connsiteX4" fmla="*/ 0 w 540000"/>
              <a:gd name="connsiteY4" fmla="*/ 438284 h 978284"/>
              <a:gd name="connsiteX5" fmla="*/ 79081 w 540000"/>
              <a:gd name="connsiteY5" fmla="*/ 56446 h 978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978284">
                <a:moveTo>
                  <a:pt x="113288" y="0"/>
                </a:moveTo>
                <a:lnTo>
                  <a:pt x="539386" y="426099"/>
                </a:lnTo>
                <a:lnTo>
                  <a:pt x="540000" y="438284"/>
                </a:lnTo>
                <a:cubicBezTo>
                  <a:pt x="540000" y="736518"/>
                  <a:pt x="419117" y="978284"/>
                  <a:pt x="270000" y="978284"/>
                </a:cubicBezTo>
                <a:cubicBezTo>
                  <a:pt x="120883" y="978284"/>
                  <a:pt x="0" y="736518"/>
                  <a:pt x="0" y="438284"/>
                </a:cubicBezTo>
                <a:cubicBezTo>
                  <a:pt x="0" y="289167"/>
                  <a:pt x="30220" y="154167"/>
                  <a:pt x="79081" y="56446"/>
                </a:cubicBezTo>
                <a:close/>
              </a:path>
            </a:pathLst>
          </a:cu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270146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3" name="Group 12">
            <a:extLst>
              <a:ext uri="{FF2B5EF4-FFF2-40B4-BE49-F238E27FC236}">
                <a16:creationId xmlns:a16="http://schemas.microsoft.com/office/drawing/2014/main" id="{168347B7-45FA-4A01-924D-DC385B720B3E}"/>
              </a:ext>
            </a:extLst>
          </p:cNvPr>
          <p:cNvGrpSpPr/>
          <p:nvPr/>
        </p:nvGrpSpPr>
        <p:grpSpPr>
          <a:xfrm>
            <a:off x="331786" y="5528198"/>
            <a:ext cx="631474" cy="667800"/>
            <a:chOff x="2994153" y="1378666"/>
            <a:chExt cx="631474" cy="667800"/>
          </a:xfrm>
        </p:grpSpPr>
        <p:sp>
          <p:nvSpPr>
            <p:cNvPr id="20" name="Freef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8978E540-142B-4A82-9C3F-E61BC190AEED}"/>
              </a:ext>
            </a:extLst>
          </p:cNvPr>
          <p:cNvSpPr>
            <a:spLocks noGrp="1"/>
          </p:cNvSpPr>
          <p:nvPr>
            <p:ph type="title"/>
          </p:nvPr>
        </p:nvSpPr>
        <p:spPr>
          <a:xfrm>
            <a:off x="550863" y="549275"/>
            <a:ext cx="11090274" cy="1332000"/>
          </a:xfrm>
        </p:spPr>
        <p:txBody>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p:nvPr>
        </p:nvSpPr>
        <p:spPr>
          <a:xfrm>
            <a:off x="550862"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8362910-87AA-4E67-992D-8D4822FD89FE}"/>
              </a:ext>
            </a:extLst>
          </p:cNvPr>
          <p:cNvSpPr>
            <a:spLocks noGrp="1"/>
          </p:cNvSpPr>
          <p:nvPr>
            <p:ph sz="half" idx="2"/>
          </p:nvPr>
        </p:nvSpPr>
        <p:spPr>
          <a:xfrm>
            <a:off x="6205538"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a:lstStyle/>
          <a:p>
            <a:fld id="{20E95673-5512-4AAA-9AEB-E00C61EC65D5}" type="datetime2">
              <a:rPr lang="en-US" smtClean="0"/>
              <a:t>Wednesday, January 18, 2023</a:t>
            </a:fld>
            <a:endParaRPr lang="en-US"/>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432608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E62014-F04C-495A-964E-6B888D49CDE9}"/>
              </a:ext>
            </a:extLst>
          </p:cNvPr>
          <p:cNvSpPr>
            <a:spLocks noGrp="1"/>
          </p:cNvSpPr>
          <p:nvPr>
            <p:ph type="title"/>
          </p:nvPr>
        </p:nvSpPr>
        <p:spPr>
          <a:xfrm>
            <a:off x="550862" y="549275"/>
            <a:ext cx="11097551" cy="1332000"/>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555DF027-E633-44EE-ACA0-C205930AA93E}"/>
              </a:ext>
            </a:extLst>
          </p:cNvPr>
          <p:cNvSpPr>
            <a:spLocks noGrp="1"/>
          </p:cNvSpPr>
          <p:nvPr>
            <p:ph type="body" idx="1"/>
          </p:nvPr>
        </p:nvSpPr>
        <p:spPr>
          <a:xfrm>
            <a:off x="550864" y="1881275"/>
            <a:ext cx="5437186" cy="535354"/>
          </a:xfrm>
        </p:spPr>
        <p:txBody>
          <a:bodyPr anchor="b">
            <a:norm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4F363-FEEF-4CD2-A18E-17AE8D485171}"/>
              </a:ext>
            </a:extLst>
          </p:cNvPr>
          <p:cNvSpPr>
            <a:spLocks noGrp="1"/>
          </p:cNvSpPr>
          <p:nvPr>
            <p:ph sz="half" idx="2"/>
          </p:nvPr>
        </p:nvSpPr>
        <p:spPr>
          <a:xfrm>
            <a:off x="550863" y="2577270"/>
            <a:ext cx="5429114"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4E50F8C-4D64-40FD-AE8C-6A1F3C2A84ED}"/>
              </a:ext>
            </a:extLst>
          </p:cNvPr>
          <p:cNvSpPr>
            <a:spLocks noGrp="1"/>
          </p:cNvSpPr>
          <p:nvPr>
            <p:ph type="body" sz="quarter" idx="3"/>
          </p:nvPr>
        </p:nvSpPr>
        <p:spPr>
          <a:xfrm>
            <a:off x="6212024" y="1881275"/>
            <a:ext cx="5436392" cy="535354"/>
          </a:xfrm>
        </p:spPr>
        <p:txBody>
          <a:bodyPr vert="horz" wrap="square" lIns="0" tIns="0" rIns="0" bIns="0" rtlCol="0" anchor="b">
            <a:normAutofit/>
          </a:bodyPr>
          <a:lstStyle>
            <a:lvl1pPr>
              <a:defRPr lang="en-US" sz="1400" b="0" cap="all" spc="200" baseline="0" dirty="0">
                <a:solidFill>
                  <a:schemeClr val="tx1"/>
                </a:solidFill>
              </a:defRPr>
            </a:lvl1pPr>
          </a:lstStyle>
          <a:p>
            <a:pPr marL="0" lvl="0" indent="0">
              <a:buNone/>
            </a:pPr>
            <a:r>
              <a:rPr lang="en-US"/>
              <a:t>Click to edit Master text styles</a:t>
            </a:r>
          </a:p>
        </p:txBody>
      </p:sp>
      <p:sp>
        <p:nvSpPr>
          <p:cNvPr id="6" name="Content Placeholder 5">
            <a:extLst>
              <a:ext uri="{FF2B5EF4-FFF2-40B4-BE49-F238E27FC236}">
                <a16:creationId xmlns:a16="http://schemas.microsoft.com/office/drawing/2014/main" id="{A7AC943E-DB2B-40E0-907F-8EA1404791DE}"/>
              </a:ext>
            </a:extLst>
          </p:cNvPr>
          <p:cNvSpPr>
            <a:spLocks noGrp="1"/>
          </p:cNvSpPr>
          <p:nvPr>
            <p:ph sz="quarter" idx="4"/>
          </p:nvPr>
        </p:nvSpPr>
        <p:spPr>
          <a:xfrm>
            <a:off x="6212023" y="2577270"/>
            <a:ext cx="5436391"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CDCD5B-3F26-4AFA-8BD4-E5D8DD2AF494}"/>
              </a:ext>
            </a:extLst>
          </p:cNvPr>
          <p:cNvSpPr>
            <a:spLocks noGrp="1"/>
          </p:cNvSpPr>
          <p:nvPr>
            <p:ph type="dt" sz="half" idx="10"/>
          </p:nvPr>
        </p:nvSpPr>
        <p:spPr/>
        <p:txBody>
          <a:bodyPr/>
          <a:lstStyle/>
          <a:p>
            <a:fld id="{C13138FA-2E87-4873-8BBA-13E447C9A99A}" type="datetime2">
              <a:rPr lang="en-US" smtClean="0"/>
              <a:t>Wednesday, January 18, 2023</a:t>
            </a:fld>
            <a:endParaRPr lang="en-US"/>
          </a:p>
        </p:txBody>
      </p:sp>
      <p:sp>
        <p:nvSpPr>
          <p:cNvPr id="8" name="Footer Placeholder 7">
            <a:extLst>
              <a:ext uri="{FF2B5EF4-FFF2-40B4-BE49-F238E27FC236}">
                <a16:creationId xmlns:a16="http://schemas.microsoft.com/office/drawing/2014/main" id="{3D10D1EE-83A0-4FB5-9B25-8A73DE891A87}"/>
              </a:ext>
            </a:extLst>
          </p:cNvPr>
          <p:cNvSpPr>
            <a:spLocks noGrp="1"/>
          </p:cNvSpPr>
          <p:nvPr>
            <p:ph type="ftr" sz="quarter" idx="11"/>
          </p:nvPr>
        </p:nvSpPr>
        <p:spPr/>
        <p:txBody>
          <a:bodyPr/>
          <a:lstStyle/>
          <a:p>
            <a:r>
              <a:rPr lang="en-US"/>
              <a:t>Sample Footer</a:t>
            </a:r>
          </a:p>
        </p:txBody>
      </p:sp>
      <p:sp>
        <p:nvSpPr>
          <p:cNvPr id="9" name="Slide Number Placehold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999644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2053C-0E9C-4159-B7C9-6AB74343918D}"/>
              </a:ext>
            </a:extLst>
          </p:cNvPr>
          <p:cNvSpPr>
            <a:spLocks noGrp="1"/>
          </p:cNvSpPr>
          <p:nvPr>
            <p:ph type="title"/>
          </p:nvPr>
        </p:nvSpPr>
        <p:spPr>
          <a:xfrm>
            <a:off x="3359149" y="550799"/>
            <a:ext cx="8283313" cy="5542025"/>
          </a:xfrm>
        </p:spPr>
        <p:txBody>
          <a:bodyPr vert="horz" wrap="square" lIns="0" tIns="0" rIns="0" bIns="0" rtlCol="0" anchor="ctr" anchorCtr="0">
            <a:normAutofit/>
          </a:bodyPr>
          <a:lstStyle>
            <a:lvl1pPr>
              <a:defRPr lang="en-US" dirty="0"/>
            </a:lvl1pPr>
          </a:lstStyle>
          <a:p>
            <a:pPr lvl="0">
              <a:lnSpc>
                <a:spcPct val="100000"/>
              </a:lnSpc>
            </a:pPr>
            <a:r>
              <a:rPr lang="en-US"/>
              <a:t>Click to edit Master title style</a:t>
            </a:r>
            <a:endParaRPr lang="en-US" dirty="0"/>
          </a:p>
        </p:txBody>
      </p:sp>
      <p:sp>
        <p:nvSpPr>
          <p:cNvPr id="3" name="Date Placeholder 2">
            <a:extLst>
              <a:ext uri="{FF2B5EF4-FFF2-40B4-BE49-F238E27FC236}">
                <a16:creationId xmlns:a16="http://schemas.microsoft.com/office/drawing/2014/main" id="{D4F51F65-E111-4656-83BE-CFCDE2DD6CD6}"/>
              </a:ext>
            </a:extLst>
          </p:cNvPr>
          <p:cNvSpPr>
            <a:spLocks noGrp="1"/>
          </p:cNvSpPr>
          <p:nvPr>
            <p:ph type="dt" sz="half" idx="10"/>
          </p:nvPr>
        </p:nvSpPr>
        <p:spPr/>
        <p:txBody>
          <a:bodyPr/>
          <a:lstStyle/>
          <a:p>
            <a:fld id="{D75BB40A-97BD-4BFB-B639-0BFF95FDE8B7}" type="datetime2">
              <a:rPr lang="en-US" smtClean="0"/>
              <a:t>Wednesday, January 18, 2023</a:t>
            </a:fld>
            <a:endParaRPr lang="en-US"/>
          </a:p>
        </p:txBody>
      </p:sp>
      <p:sp>
        <p:nvSpPr>
          <p:cNvPr id="4" name="Footer Placeholder 3">
            <a:extLst>
              <a:ext uri="{FF2B5EF4-FFF2-40B4-BE49-F238E27FC236}">
                <a16:creationId xmlns:a16="http://schemas.microsoft.com/office/drawing/2014/main" id="{F9FF82CB-2D17-4918-821E-485475CF243B}"/>
              </a:ext>
            </a:extLst>
          </p:cNvPr>
          <p:cNvSpPr>
            <a:spLocks noGrp="1"/>
          </p:cNvSpPr>
          <p:nvPr>
            <p:ph type="ftr" sz="quarter" idx="11"/>
          </p:nvPr>
        </p:nvSpPr>
        <p:spPr/>
        <p:txBody>
          <a:bodyPr/>
          <a:lstStyle/>
          <a:p>
            <a:r>
              <a:rPr lang="en-US"/>
              <a:t>Sample Footer</a:t>
            </a:r>
          </a:p>
        </p:txBody>
      </p:sp>
      <p:sp>
        <p:nvSpPr>
          <p:cNvPr id="5" name="Slide Number Placeholder 4">
            <a:extLst>
              <a:ext uri="{FF2B5EF4-FFF2-40B4-BE49-F238E27FC236}">
                <a16:creationId xmlns:a16="http://schemas.microsoft.com/office/drawing/2014/main" id="{7B66589D-A056-4817-AE15-39D87FE13169}"/>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9" name="Freeform: Shape 38">
            <a:extLst>
              <a:ext uri="{FF2B5EF4-FFF2-40B4-BE49-F238E27FC236}">
                <a16:creationId xmlns:a16="http://schemas.microsoft.com/office/drawing/2014/main" id="{E489F067-39E1-4757-BC11-6169A343F2E1}"/>
              </a:ext>
            </a:extLst>
          </p:cNvPr>
          <p:cNvSpPr>
            <a:spLocks noChangeAspect="1"/>
          </p:cNvSpPr>
          <p:nvPr/>
        </p:nvSpPr>
        <p:spPr>
          <a:xfrm rot="18900000" flipV="1">
            <a:off x="-410727" y="3958416"/>
            <a:ext cx="3536330" cy="1853969"/>
          </a:xfrm>
          <a:custGeom>
            <a:avLst/>
            <a:gdLst>
              <a:gd name="connsiteX0" fmla="*/ 3536330 w 3536330"/>
              <a:gd name="connsiteY0" fmla="*/ 1853969 h 1853969"/>
              <a:gd name="connsiteX1" fmla="*/ 1682362 w 3536330"/>
              <a:gd name="connsiteY1" fmla="*/ 0 h 1853969"/>
              <a:gd name="connsiteX2" fmla="*/ 52157 w 3536330"/>
              <a:gd name="connsiteY2" fmla="*/ 970257 h 1853969"/>
              <a:gd name="connsiteX3" fmla="*/ 0 w 3536330"/>
              <a:gd name="connsiteY3" fmla="*/ 1078528 h 1853969"/>
              <a:gd name="connsiteX4" fmla="*/ 757215 w 3536330"/>
              <a:gd name="connsiteY4" fmla="*/ 1835743 h 1853969"/>
              <a:gd name="connsiteX5" fmla="*/ 774211 w 3536330"/>
              <a:gd name="connsiteY5" fmla="*/ 1667149 h 1853969"/>
              <a:gd name="connsiteX6" fmla="*/ 1682362 w 3536330"/>
              <a:gd name="connsiteY6" fmla="*/ 926985 h 1853969"/>
              <a:gd name="connsiteX7" fmla="*/ 2609345 w 3536330"/>
              <a:gd name="connsiteY7" fmla="*/ 1853969 h 1853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36330" h="1853969">
                <a:moveTo>
                  <a:pt x="3536330" y="1853969"/>
                </a:moveTo>
                <a:cubicBezTo>
                  <a:pt x="3536330" y="830051"/>
                  <a:pt x="2706280" y="0"/>
                  <a:pt x="1682362" y="0"/>
                </a:cubicBezTo>
                <a:cubicBezTo>
                  <a:pt x="978418" y="0"/>
                  <a:pt x="366107" y="392328"/>
                  <a:pt x="52157" y="970257"/>
                </a:cubicBezTo>
                <a:lnTo>
                  <a:pt x="0" y="1078528"/>
                </a:lnTo>
                <a:lnTo>
                  <a:pt x="757215" y="1835743"/>
                </a:lnTo>
                <a:lnTo>
                  <a:pt x="774211" y="1667149"/>
                </a:lnTo>
                <a:cubicBezTo>
                  <a:pt x="860649" y="1244739"/>
                  <a:pt x="1234397" y="926985"/>
                  <a:pt x="1682362" y="926985"/>
                </a:cubicBezTo>
                <a:cubicBezTo>
                  <a:pt x="2194320" y="926985"/>
                  <a:pt x="2609345" y="1342010"/>
                  <a:pt x="2609345" y="1853969"/>
                </a:cubicBezTo>
                <a:close/>
              </a:path>
            </a:pathLst>
          </a:custGeom>
          <a:gradFill flip="none" rotWithShape="1">
            <a:gsLst>
              <a:gs pos="97000">
                <a:schemeClr val="bg2"/>
              </a:gs>
              <a:gs pos="31000">
                <a:schemeClr val="bg2">
                  <a:lumMod val="90000"/>
                  <a:lumOff val="10000"/>
                </a:schemeClr>
              </a:gs>
            </a:gsLst>
            <a:lin ang="15000000" scaled="0"/>
            <a:tileRect/>
          </a:gradFill>
          <a:ln>
            <a:noFill/>
          </a:ln>
          <a:effectLst>
            <a:innerShdw blurRad="355600" dist="101600" dir="16200000">
              <a:schemeClr val="accent1">
                <a:lumMod val="60000"/>
                <a:lumOff val="40000"/>
                <a:alpha val="8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Freeform: Shape 32">
            <a:extLst>
              <a:ext uri="{FF2B5EF4-FFF2-40B4-BE49-F238E27FC236}">
                <a16:creationId xmlns:a16="http://schemas.microsoft.com/office/drawing/2014/main" id="{DD231011-607F-42F1-B2D9-2BA8E91CC6AF}"/>
              </a:ext>
            </a:extLst>
          </p:cNvPr>
          <p:cNvSpPr>
            <a:spLocks noChangeAspect="1"/>
          </p:cNvSpPr>
          <p:nvPr/>
        </p:nvSpPr>
        <p:spPr>
          <a:xfrm rot="18900000" flipV="1">
            <a:off x="-481151" y="3649708"/>
            <a:ext cx="3478701" cy="2164843"/>
          </a:xfrm>
          <a:custGeom>
            <a:avLst/>
            <a:gdLst>
              <a:gd name="connsiteX0" fmla="*/ 3478701 w 3478701"/>
              <a:gd name="connsiteY0" fmla="*/ 2164843 h 2164843"/>
              <a:gd name="connsiteX1" fmla="*/ 1624733 w 3478701"/>
              <a:gd name="connsiteY1" fmla="*/ 0 h 2164843"/>
              <a:gd name="connsiteX2" fmla="*/ 87393 w 3478701"/>
              <a:gd name="connsiteY2" fmla="*/ 954459 h 2164843"/>
              <a:gd name="connsiteX3" fmla="*/ 0 w 3478701"/>
              <a:gd name="connsiteY3" fmla="*/ 1122434 h 2164843"/>
              <a:gd name="connsiteX4" fmla="*/ 736015 w 3478701"/>
              <a:gd name="connsiteY4" fmla="*/ 1858449 h 2164843"/>
              <a:gd name="connsiteX5" fmla="*/ 739424 w 3478701"/>
              <a:gd name="connsiteY5" fmla="*/ 1842964 h 2164843"/>
              <a:gd name="connsiteX6" fmla="*/ 1624733 w 3478701"/>
              <a:gd name="connsiteY6" fmla="*/ 1082422 h 2164843"/>
              <a:gd name="connsiteX7" fmla="*/ 2551716 w 3478701"/>
              <a:gd name="connsiteY7" fmla="*/ 2164843 h 216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701" h="2164843">
                <a:moveTo>
                  <a:pt x="3478701" y="2164843"/>
                </a:moveTo>
                <a:cubicBezTo>
                  <a:pt x="3478701" y="969234"/>
                  <a:pt x="2648651" y="0"/>
                  <a:pt x="1624733" y="0"/>
                </a:cubicBezTo>
                <a:cubicBezTo>
                  <a:pt x="984784" y="0"/>
                  <a:pt x="420564" y="378607"/>
                  <a:pt x="87393" y="954459"/>
                </a:cubicBezTo>
                <a:lnTo>
                  <a:pt x="0" y="1122434"/>
                </a:lnTo>
                <a:lnTo>
                  <a:pt x="736015" y="1858449"/>
                </a:lnTo>
                <a:lnTo>
                  <a:pt x="739424" y="1842964"/>
                </a:lnTo>
                <a:cubicBezTo>
                  <a:pt x="856791" y="1402344"/>
                  <a:pt x="1208766" y="1082422"/>
                  <a:pt x="1624733" y="1082422"/>
                </a:cubicBezTo>
                <a:cubicBezTo>
                  <a:pt x="2136692" y="1082422"/>
                  <a:pt x="2551716" y="1567038"/>
                  <a:pt x="2551716" y="2164843"/>
                </a:cubicBezTo>
                <a:close/>
              </a:path>
            </a:pathLst>
          </a:custGeom>
          <a:solidFill>
            <a:schemeClr val="bg2">
              <a:lumMod val="50000"/>
              <a:lumOff val="50000"/>
              <a:alpha val="40000"/>
            </a:schemeClr>
          </a:solidFill>
          <a:ln>
            <a:noFill/>
          </a:ln>
          <a:effectLst>
            <a:softEdge rad="381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Oval 23">
            <a:extLst>
              <a:ext uri="{FF2B5EF4-FFF2-40B4-BE49-F238E27FC236}">
                <a16:creationId xmlns:a16="http://schemas.microsoft.com/office/drawing/2014/main" id="{EC472EFA-56B5-4A41-8D4B-E9F37727F34D}"/>
              </a:ext>
            </a:extLst>
          </p:cNvPr>
          <p:cNvSpPr/>
          <p:nvPr/>
        </p:nvSpPr>
        <p:spPr>
          <a:xfrm rot="13500000" flipV="1">
            <a:off x="1512277" y="2840042"/>
            <a:ext cx="214196" cy="933178"/>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2" name="Oval 41">
            <a:extLst>
              <a:ext uri="{FF2B5EF4-FFF2-40B4-BE49-F238E27FC236}">
                <a16:creationId xmlns:a16="http://schemas.microsoft.com/office/drawing/2014/main" id="{33781B6C-21AD-489D-A3CB-522BB2AC543F}"/>
              </a:ext>
            </a:extLst>
          </p:cNvPr>
          <p:cNvSpPr>
            <a:spLocks noChangeAspect="1"/>
          </p:cNvSpPr>
          <p:nvPr/>
        </p:nvSpPr>
        <p:spPr>
          <a:xfrm>
            <a:off x="1780661" y="385236"/>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51" name="Group 50">
            <a:extLst>
              <a:ext uri="{FF2B5EF4-FFF2-40B4-BE49-F238E27FC236}">
                <a16:creationId xmlns:a16="http://schemas.microsoft.com/office/drawing/2014/main" id="{01AD5B80-530E-44CD-8D4A-2796FB214CBF}"/>
              </a:ext>
            </a:extLst>
          </p:cNvPr>
          <p:cNvGrpSpPr/>
          <p:nvPr/>
        </p:nvGrpSpPr>
        <p:grpSpPr>
          <a:xfrm>
            <a:off x="623181" y="1514007"/>
            <a:ext cx="734257" cy="760506"/>
            <a:chOff x="5243759" y="1363788"/>
            <a:chExt cx="734257" cy="760506"/>
          </a:xfrm>
        </p:grpSpPr>
        <p:sp>
          <p:nvSpPr>
            <p:cNvPr id="52" name="Freeform 5">
              <a:extLst>
                <a:ext uri="{FF2B5EF4-FFF2-40B4-BE49-F238E27FC236}">
                  <a16:creationId xmlns:a16="http://schemas.microsoft.com/office/drawing/2014/main" id="{2F746AA8-9050-4515-9B17-BC850368529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3" name="Freeform 6">
              <a:extLst>
                <a:ext uri="{FF2B5EF4-FFF2-40B4-BE49-F238E27FC236}">
                  <a16:creationId xmlns:a16="http://schemas.microsoft.com/office/drawing/2014/main" id="{23EC1AC3-1698-46D5-80B7-F22F15E1A5E4}"/>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4" name="Freeform 8">
              <a:extLst>
                <a:ext uri="{FF2B5EF4-FFF2-40B4-BE49-F238E27FC236}">
                  <a16:creationId xmlns:a16="http://schemas.microsoft.com/office/drawing/2014/main" id="{73766156-553C-46EB-93FA-4F37CC0FF5CF}"/>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2439043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lstStyle/>
          <a:p>
            <a:fld id="{9EE9E0E3-ECF6-4CFE-8698-AEFEBCECC3C0}" type="datetime2">
              <a:rPr lang="en-US" smtClean="0"/>
              <a:t>Wednesday, January 18, 2023</a:t>
            </a:fld>
            <a:endParaRPr lang="en-US"/>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lstStyle/>
          <a:p>
            <a:r>
              <a:rPr lang="en-US"/>
              <a:t>Sample Footer</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045740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78B0BE9-88B0-4883-9BA9-CD594C400EC1}"/>
              </a:ext>
            </a:extLst>
          </p:cNvPr>
          <p:cNvGrpSpPr/>
          <p:nvPr/>
        </p:nvGrpSpPr>
        <p:grpSpPr>
          <a:xfrm>
            <a:off x="4949631" y="5111861"/>
            <a:ext cx="1262947" cy="1335600"/>
            <a:chOff x="2678417" y="2427951"/>
            <a:chExt cx="1262947" cy="1335600"/>
          </a:xfrm>
        </p:grpSpPr>
        <p:sp>
          <p:nvSpPr>
            <p:cNvPr id="11" name="Freef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BF3FF76C-A012-4CDA-8AE7-E9413955716A}"/>
              </a:ext>
            </a:extLst>
          </p:cNvPr>
          <p:cNvSpPr>
            <a:spLocks noGrp="1"/>
          </p:cNvSpPr>
          <p:nvPr>
            <p:ph type="title"/>
          </p:nvPr>
        </p:nvSpPr>
        <p:spPr>
          <a:xfrm>
            <a:off x="550863" y="549275"/>
            <a:ext cx="11090275" cy="984885"/>
          </a:xfrm>
        </p:spPr>
        <p:txBody>
          <a:bodyPr anchor="t">
            <a:normAutofit/>
          </a:bodyPr>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1A4C80-DC38-4641-924F-90D6078CF592}"/>
              </a:ext>
            </a:extLst>
          </p:cNvPr>
          <p:cNvSpPr>
            <a:spLocks noGrp="1"/>
          </p:cNvSpPr>
          <p:nvPr>
            <p:ph idx="1"/>
          </p:nvPr>
        </p:nvSpPr>
        <p:spPr>
          <a:xfrm>
            <a:off x="4295775" y="1750060"/>
            <a:ext cx="7345362" cy="4342765"/>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2C42771-D3A7-4072-85DC-B7C5E530E8AA}"/>
              </a:ext>
            </a:extLst>
          </p:cNvPr>
          <p:cNvSpPr>
            <a:spLocks noGrp="1"/>
          </p:cNvSpPr>
          <p:nvPr>
            <p:ph type="body" sz="half" idx="2"/>
          </p:nvPr>
        </p:nvSpPr>
        <p:spPr>
          <a:xfrm>
            <a:off x="550863" y="1750060"/>
            <a:ext cx="3565525" cy="434276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D47AB1-6EB5-4E2C-B4A7-42DC643E9FF9}"/>
              </a:ext>
            </a:extLst>
          </p:cNvPr>
          <p:cNvSpPr>
            <a:spLocks noGrp="1"/>
          </p:cNvSpPr>
          <p:nvPr>
            <p:ph type="dt" sz="half" idx="10"/>
          </p:nvPr>
        </p:nvSpPr>
        <p:spPr/>
        <p:txBody>
          <a:bodyPr/>
          <a:lstStyle/>
          <a:p>
            <a:fld id="{251462FC-960E-4740-921F-B36862979F21}" type="datetime2">
              <a:rPr lang="en-US" smtClean="0"/>
              <a:t>Wednesday, January 18, 2023</a:t>
            </a:fld>
            <a:endParaRPr lang="en-US"/>
          </a:p>
        </p:txBody>
      </p:sp>
      <p:sp>
        <p:nvSpPr>
          <p:cNvPr id="6" name="Footer Placeholder 5">
            <a:extLst>
              <a:ext uri="{FF2B5EF4-FFF2-40B4-BE49-F238E27FC236}">
                <a16:creationId xmlns:a16="http://schemas.microsoft.com/office/drawing/2014/main" id="{5BA9D15F-B6ED-46E1-9840-0B625880EE4B}"/>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822991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F98F1FBA-F8BB-42CF-8B3E-D19AAFEE96C1}"/>
              </a:ext>
            </a:extLst>
          </p:cNvPr>
          <p:cNvGrpSpPr/>
          <p:nvPr/>
        </p:nvGrpSpPr>
        <p:grpSpPr>
          <a:xfrm>
            <a:off x="334964" y="5115518"/>
            <a:ext cx="734257" cy="760506"/>
            <a:chOff x="5243759" y="1363788"/>
            <a:chExt cx="734257" cy="760506"/>
          </a:xfrm>
        </p:grpSpPr>
        <p:sp>
          <p:nvSpPr>
            <p:cNvPr id="18" name="Freeform 5">
              <a:extLst>
                <a:ext uri="{FF2B5EF4-FFF2-40B4-BE49-F238E27FC236}">
                  <a16:creationId xmlns:a16="http://schemas.microsoft.com/office/drawing/2014/main" id="{60EE09DD-C3DB-4266-BCC3-A765CFFBF37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Freeform 6">
              <a:extLst>
                <a:ext uri="{FF2B5EF4-FFF2-40B4-BE49-F238E27FC236}">
                  <a16:creationId xmlns:a16="http://schemas.microsoft.com/office/drawing/2014/main" id="{5F301FE0-96DC-4EFB-BBEE-AED762C337C9}"/>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Freeform 8">
              <a:extLst>
                <a:ext uri="{FF2B5EF4-FFF2-40B4-BE49-F238E27FC236}">
                  <a16:creationId xmlns:a16="http://schemas.microsoft.com/office/drawing/2014/main" id="{3BEAD276-8850-4C0C-9777-8537000D522A}"/>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E5EE0A0-B07E-479B-9684-4BD09FA4376C}"/>
              </a:ext>
            </a:extLst>
          </p:cNvPr>
          <p:cNvSpPr>
            <a:spLocks noGrp="1"/>
          </p:cNvSpPr>
          <p:nvPr>
            <p:ph type="title"/>
          </p:nvPr>
        </p:nvSpPr>
        <p:spPr>
          <a:xfrm>
            <a:off x="550863" y="575409"/>
            <a:ext cx="4500562" cy="984885"/>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Picture Placeholder 2">
            <a:extLst>
              <a:ext uri="{FF2B5EF4-FFF2-40B4-BE49-F238E27FC236}">
                <a16:creationId xmlns:a16="http://schemas.microsoft.com/office/drawing/2014/main" id="{C11893A9-3462-4F51-83AE-5D2F124B985F}"/>
              </a:ext>
            </a:extLst>
          </p:cNvPr>
          <p:cNvSpPr>
            <a:spLocks noGrp="1"/>
          </p:cNvSpPr>
          <p:nvPr>
            <p:ph type="pic" idx="1"/>
          </p:nvPr>
        </p:nvSpPr>
        <p:spPr>
          <a:xfrm>
            <a:off x="5267324" y="575409"/>
            <a:ext cx="6373813" cy="5733316"/>
          </a:xfrm>
        </p:spPr>
        <p:txBody>
          <a:bodyPr>
            <a:normAutofit/>
          </a:bodyPr>
          <a:lstStyle>
            <a:lvl1pPr marL="0" indent="0">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BA9240C-79C0-4A88-A476-725DE1B9C28F}"/>
              </a:ext>
            </a:extLst>
          </p:cNvPr>
          <p:cNvSpPr>
            <a:spLocks noGrp="1"/>
          </p:cNvSpPr>
          <p:nvPr>
            <p:ph type="body" sz="half" idx="2"/>
          </p:nvPr>
        </p:nvSpPr>
        <p:spPr>
          <a:xfrm>
            <a:off x="550863" y="1776195"/>
            <a:ext cx="4500562" cy="4532530"/>
          </a:xfrm>
        </p:spPr>
        <p:txBody>
          <a:bodyPr anchor="t" anchorCtr="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lstStyle/>
          <a:p>
            <a:fld id="{E50BC9E2-CB44-4C05-9BB5-496C18A241E0}" type="datetime2">
              <a:rPr lang="en-US" smtClean="0"/>
              <a:t>Wednesday, January 18, 2023</a:t>
            </a:fld>
            <a:endParaRPr lang="en-US"/>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110846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vert="horz" wrap="square" lIns="0" tIns="0" rIns="0" bIns="0" rtlCol="0" anchor="t" anchorCtr="0">
            <a:normAutofit/>
          </a:body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vert="horz" wrap="square"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vert="horz" wrap="square" lIns="0" tIns="0" rIns="0" bIns="0" rtlCol="0" anchor="ctr">
            <a:spAutoFit/>
          </a:bodyPr>
          <a:lstStyle>
            <a:lvl1pPr algn="l">
              <a:defRPr sz="1000">
                <a:solidFill>
                  <a:schemeClr val="tx1">
                    <a:alpha val="80000"/>
                  </a:schemeClr>
                </a:solidFill>
              </a:defRPr>
            </a:lvl1pPr>
          </a:lstStyle>
          <a:p>
            <a:fld id="{246CB39B-5F4C-4A7E-9BE3-AAFD45576D16}" type="datetime2">
              <a:rPr lang="en-US" smtClean="0"/>
              <a:t>Wednesday, January 18, 2023</a:t>
            </a:fld>
            <a:endParaRPr lang="en-US" dirty="0"/>
          </a:p>
        </p:txBody>
      </p:sp>
      <p:sp>
        <p:nvSpPr>
          <p:cNvPr id="5" name="Footer Placeholder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vert="horz" wrap="square" lIns="0" tIns="0" rIns="0" bIns="0" rtlCol="0" anchor="ctr">
            <a:spAutoFit/>
          </a:bodyPr>
          <a:lstStyle>
            <a:lvl1pPr algn="l">
              <a:defRPr sz="1000">
                <a:solidFill>
                  <a:schemeClr val="tx1">
                    <a:alpha val="80000"/>
                  </a:schemeClr>
                </a:solidFill>
              </a:defRPr>
            </a:lvl1pPr>
          </a:lstStyle>
          <a:p>
            <a:r>
              <a:rPr lang="en-US"/>
              <a:t>Sample Footer</a:t>
            </a:r>
            <a:endParaRPr lang="en-US" dirty="0"/>
          </a:p>
        </p:txBody>
      </p:sp>
      <p:sp>
        <p:nvSpPr>
          <p:cNvPr id="6" name="Slide Number Placeholder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vert="horz" wrap="square" lIns="0" tIns="0" rIns="0" bIns="0" rtlCol="0" anchor="ctr">
            <a:spAutoFit/>
          </a:bodyPr>
          <a:lstStyle>
            <a:lvl1pPr algn="r">
              <a:defRPr sz="1000">
                <a:solidFill>
                  <a:schemeClr val="tx1">
                    <a:alpha val="80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4196159446"/>
      </p:ext>
    </p:extLst>
  </p:cSld>
  <p:clrMap bg1="dk1" tx1="lt1" bg2="dk2" tx2="lt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hf sldNum="0" hdr="0" ftr="0" dt="0"/>
  <p:txStyles>
    <p:titleStyle>
      <a:lvl1pPr algn="l" defTabSz="914400" rtl="0" eaLnBrk="1" latinLnBrk="0" hangingPunct="1">
        <a:lnSpc>
          <a:spcPct val="100000"/>
        </a:lnSpc>
        <a:spcBef>
          <a:spcPct val="0"/>
        </a:spcBef>
        <a:buNone/>
        <a:defRPr lang="en-US" sz="4800" kern="120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4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6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6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6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6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50864" y="549275"/>
            <a:ext cx="6373812" cy="984885"/>
          </a:xfrm>
        </p:spPr>
        <p:txBody>
          <a:bodyPr wrap="square" anchor="ctr">
            <a:normAutofit fontScale="90000"/>
          </a:bodyPr>
          <a:lstStyle/>
          <a:p>
            <a:br>
              <a:rPr lang="en-US" sz="2400" dirty="0"/>
            </a:br>
            <a:br>
              <a:rPr lang="en-US" sz="2400" dirty="0"/>
            </a:br>
            <a:br>
              <a:rPr lang="en-US" sz="2400" dirty="0"/>
            </a:br>
            <a:r>
              <a:rPr lang="en-US" sz="2400" dirty="0"/>
              <a:t>HLC Criterion 2 </a:t>
            </a:r>
            <a:r>
              <a:rPr lang="en-US" sz="2400" dirty="0">
                <a:solidFill>
                  <a:srgbClr val="FFFFFF"/>
                </a:solidFill>
                <a:ea typeface="+mj-lt"/>
                <a:cs typeface="+mj-lt"/>
              </a:rPr>
              <a:t>    </a:t>
            </a:r>
            <a:r>
              <a:rPr lang="en-US" sz="1600" dirty="0">
                <a:solidFill>
                  <a:srgbClr val="FFFFFF"/>
                </a:solidFill>
                <a:ea typeface="+mj-lt"/>
                <a:cs typeface="+mj-lt"/>
              </a:rPr>
              <a:t>                         </a:t>
            </a:r>
            <a:br>
              <a:rPr lang="en-US" sz="1600" dirty="0">
                <a:solidFill>
                  <a:srgbClr val="FFFFFF"/>
                </a:solidFill>
                <a:ea typeface="+mj-lt"/>
                <a:cs typeface="+mj-lt"/>
              </a:rPr>
            </a:br>
            <a:r>
              <a:rPr lang="en-US" sz="1600" dirty="0">
                <a:solidFill>
                  <a:srgbClr val="FFFFFF"/>
                </a:solidFill>
                <a:ea typeface="+mj-lt"/>
                <a:cs typeface="+mj-lt"/>
              </a:rPr>
              <a:t> </a:t>
            </a:r>
            <a:r>
              <a:rPr lang="en-US" sz="1600" dirty="0">
                <a:solidFill>
                  <a:schemeClr val="tx1">
                    <a:alpha val="60000"/>
                  </a:schemeClr>
                </a:solidFill>
                <a:ea typeface="+mj-lt"/>
                <a:cs typeface="+mj-lt"/>
              </a:rPr>
              <a:t>Integrity: Ethical and Responsible Conduct</a:t>
            </a:r>
            <a:br>
              <a:rPr lang="en-US" sz="1600" dirty="0">
                <a:solidFill>
                  <a:schemeClr val="tx1">
                    <a:alpha val="60000"/>
                  </a:schemeClr>
                </a:solidFill>
                <a:ea typeface="+mj-lt"/>
                <a:cs typeface="+mj-lt"/>
              </a:rPr>
            </a:br>
            <a:endParaRPr lang="en-US" sz="1600" dirty="0">
              <a:solidFill>
                <a:schemeClr val="tx1">
                  <a:alpha val="60000"/>
                </a:schemeClr>
              </a:solidFill>
              <a:ea typeface="+mj-lt"/>
              <a:cs typeface="+mj-lt"/>
            </a:endParaRPr>
          </a:p>
          <a:p>
            <a:endParaRPr lang="en-US" sz="4800" dirty="0"/>
          </a:p>
        </p:txBody>
      </p:sp>
      <p:sp>
        <p:nvSpPr>
          <p:cNvPr id="3" name="Subtitle 2"/>
          <p:cNvSpPr>
            <a:spLocks noGrp="1"/>
          </p:cNvSpPr>
          <p:nvPr>
            <p:ph type="subTitle" idx="1"/>
          </p:nvPr>
        </p:nvSpPr>
        <p:spPr>
          <a:xfrm>
            <a:off x="7140575" y="549275"/>
            <a:ext cx="4498976" cy="984885"/>
          </a:xfrm>
        </p:spPr>
        <p:txBody>
          <a:bodyPr anchor="ctr">
            <a:normAutofit fontScale="92500"/>
          </a:bodyPr>
          <a:lstStyle/>
          <a:p>
            <a:pPr algn="r"/>
            <a:r>
              <a:rPr lang="en-US" dirty="0">
                <a:solidFill>
                  <a:schemeClr val="tx1">
                    <a:alpha val="60000"/>
                  </a:schemeClr>
                </a:solidFill>
              </a:rPr>
              <a:t>Msgr. Stuart Swetland, President, Donnelly College January 18, 2023</a:t>
            </a:r>
          </a:p>
        </p:txBody>
      </p:sp>
      <p:pic>
        <p:nvPicPr>
          <p:cNvPr id="4" name="Picture 3">
            <a:extLst>
              <a:ext uri="{FF2B5EF4-FFF2-40B4-BE49-F238E27FC236}">
                <a16:creationId xmlns:a16="http://schemas.microsoft.com/office/drawing/2014/main" id="{FE5ACD79-9643-BB4B-4E80-06C92E89F473}"/>
              </a:ext>
            </a:extLst>
          </p:cNvPr>
          <p:cNvPicPr>
            <a:picLocks noChangeAspect="1"/>
          </p:cNvPicPr>
          <p:nvPr/>
        </p:nvPicPr>
        <p:blipFill rotWithShape="1">
          <a:blip r:embed="rId2"/>
          <a:srcRect t="36283" r="-2" b="11500"/>
          <a:stretch/>
        </p:blipFill>
        <p:spPr>
          <a:xfrm>
            <a:off x="20" y="2083435"/>
            <a:ext cx="12191980" cy="4774564"/>
          </a:xfrm>
          <a:custGeom>
            <a:avLst/>
            <a:gdLst/>
            <a:ahLst/>
            <a:cxnLst/>
            <a:rect l="l" t="t" r="r" b="b"/>
            <a:pathLst>
              <a:path w="12192000" h="4774564">
                <a:moveTo>
                  <a:pt x="0" y="0"/>
                </a:moveTo>
                <a:lnTo>
                  <a:pt x="12192000" y="0"/>
                </a:lnTo>
                <a:lnTo>
                  <a:pt x="12192000" y="4774564"/>
                </a:lnTo>
                <a:lnTo>
                  <a:pt x="0" y="4774564"/>
                </a:lnTo>
                <a:close/>
              </a:path>
            </a:pathLst>
          </a:custGeom>
        </p:spPr>
      </p:pic>
      <p:sp>
        <p:nvSpPr>
          <p:cNvPr id="11" name="Rectangle 10">
            <a:extLst>
              <a:ext uri="{FF2B5EF4-FFF2-40B4-BE49-F238E27FC236}">
                <a16:creationId xmlns:a16="http://schemas.microsoft.com/office/drawing/2014/main" id="{5337EA23-6703-4C96-9EEB-A408CBDD6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773729"/>
            <a:ext cx="12192000" cy="1084271"/>
          </a:xfrm>
          <a:prstGeom prst="rect">
            <a:avLst/>
          </a:prstGeom>
          <a:gradFill flip="none" rotWithShape="1">
            <a:gsLst>
              <a:gs pos="100000">
                <a:schemeClr val="bg2">
                  <a:alpha val="60000"/>
                </a:schemeClr>
              </a:gs>
              <a:gs pos="40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5" descr="Logo, company name&#10;&#10;Description automatically generated">
            <a:extLst>
              <a:ext uri="{FF2B5EF4-FFF2-40B4-BE49-F238E27FC236}">
                <a16:creationId xmlns:a16="http://schemas.microsoft.com/office/drawing/2014/main" id="{8CE08471-FEEF-03F7-CD33-4ED86E0486B7}"/>
              </a:ext>
            </a:extLst>
          </p:cNvPr>
          <p:cNvPicPr>
            <a:picLocks noChangeAspect="1"/>
          </p:cNvPicPr>
          <p:nvPr/>
        </p:nvPicPr>
        <p:blipFill>
          <a:blip r:embed="rId3"/>
          <a:stretch>
            <a:fillRect/>
          </a:stretch>
        </p:blipFill>
        <p:spPr>
          <a:xfrm>
            <a:off x="553453" y="199277"/>
            <a:ext cx="2743200" cy="563971"/>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60B7752B-728D-4CA3-8923-C4F7F7702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BD09FF-F79C-D421-81C3-39122A82E51B}"/>
              </a:ext>
            </a:extLst>
          </p:cNvPr>
          <p:cNvSpPr>
            <a:spLocks noGrp="1"/>
          </p:cNvSpPr>
          <p:nvPr>
            <p:ph type="title"/>
          </p:nvPr>
        </p:nvSpPr>
        <p:spPr>
          <a:xfrm>
            <a:off x="550863" y="550800"/>
            <a:ext cx="7308850" cy="986400"/>
          </a:xfrm>
        </p:spPr>
        <p:txBody>
          <a:bodyPr wrap="square" anchor="ctr">
            <a:normAutofit/>
          </a:bodyPr>
          <a:lstStyle/>
          <a:p>
            <a:pPr>
              <a:lnSpc>
                <a:spcPct val="90000"/>
              </a:lnSpc>
            </a:pPr>
            <a:r>
              <a:rPr lang="en-US" sz="1900" b="1">
                <a:ea typeface="+mj-lt"/>
                <a:cs typeface="+mj-lt"/>
              </a:rPr>
              <a:t>2.A.</a:t>
            </a:r>
            <a:r>
              <a:rPr lang="en-US" sz="1900">
                <a:ea typeface="+mj-lt"/>
                <a:cs typeface="+mj-lt"/>
              </a:rPr>
              <a:t> The institution establishes and follows policies and processes to ensure fair and ethical behavior on the part of its governing board, administration, faculty and staff.</a:t>
            </a:r>
            <a:endParaRPr lang="en-US" sz="1900"/>
          </a:p>
        </p:txBody>
      </p:sp>
      <p:sp>
        <p:nvSpPr>
          <p:cNvPr id="18" name="Rectangle 17">
            <a:extLst>
              <a:ext uri="{FF2B5EF4-FFF2-40B4-BE49-F238E27FC236}">
                <a16:creationId xmlns:a16="http://schemas.microsoft.com/office/drawing/2014/main" id="{88392DC7-0988-443B-A0D0-E726C7DB62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83435"/>
            <a:ext cx="12192000" cy="4774564"/>
          </a:xfrm>
          <a:prstGeom prst="rect">
            <a:avLst/>
          </a:prstGeom>
          <a:solidFill>
            <a:schemeClr val="bg2">
              <a:lumMod val="10000"/>
              <a:lumOff val="90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7B1EA751-FEBF-1D79-BB8A-442415BFA02F}"/>
              </a:ext>
            </a:extLst>
          </p:cNvPr>
          <p:cNvGraphicFramePr>
            <a:graphicFrameLocks noGrp="1"/>
          </p:cNvGraphicFramePr>
          <p:nvPr>
            <p:ph idx="1"/>
            <p:extLst>
              <p:ext uri="{D42A27DB-BD31-4B8C-83A1-F6EECF244321}">
                <p14:modId xmlns:p14="http://schemas.microsoft.com/office/powerpoint/2010/main" val="414845690"/>
              </p:ext>
            </p:extLst>
          </p:nvPr>
        </p:nvGraphicFramePr>
        <p:xfrm>
          <a:off x="550863" y="2624135"/>
          <a:ext cx="11090276" cy="34686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4207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60B7752B-728D-4CA3-8923-C4F7F7702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E5BC27-4722-F9DF-7033-230DD1D8165F}"/>
              </a:ext>
            </a:extLst>
          </p:cNvPr>
          <p:cNvSpPr>
            <a:spLocks noGrp="1"/>
          </p:cNvSpPr>
          <p:nvPr>
            <p:ph type="title"/>
          </p:nvPr>
        </p:nvSpPr>
        <p:spPr>
          <a:xfrm>
            <a:off x="550863" y="549275"/>
            <a:ext cx="3565525" cy="5543549"/>
          </a:xfrm>
        </p:spPr>
        <p:txBody>
          <a:bodyPr wrap="square" anchor="ctr">
            <a:normAutofit/>
          </a:bodyPr>
          <a:lstStyle/>
          <a:p>
            <a:r>
              <a:rPr lang="en-US" sz="4400" b="1">
                <a:ea typeface="+mj-lt"/>
                <a:cs typeface="+mj-lt"/>
              </a:rPr>
              <a:t>2.B.</a:t>
            </a:r>
            <a:r>
              <a:rPr lang="en-US" sz="4400">
                <a:ea typeface="+mj-lt"/>
                <a:cs typeface="+mj-lt"/>
              </a:rPr>
              <a:t> The institution presents itself clearly and completely to its students and to the public.</a:t>
            </a:r>
            <a:endParaRPr lang="en-US" sz="4400"/>
          </a:p>
        </p:txBody>
      </p:sp>
      <p:sp>
        <p:nvSpPr>
          <p:cNvPr id="35" name="Rectangle 34">
            <a:extLst>
              <a:ext uri="{FF2B5EF4-FFF2-40B4-BE49-F238E27FC236}">
                <a16:creationId xmlns:a16="http://schemas.microsoft.com/office/drawing/2014/main" id="{429899A3-416E-4DB5-846D-0235260520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0899" y="0"/>
            <a:ext cx="7641102" cy="6858000"/>
          </a:xfrm>
          <a:prstGeom prst="rect">
            <a:avLst/>
          </a:prstGeom>
          <a:solidFill>
            <a:schemeClr val="bg2">
              <a:lumMod val="10000"/>
              <a:lumOff val="90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9" name="Content Placeholder 2">
            <a:extLst>
              <a:ext uri="{FF2B5EF4-FFF2-40B4-BE49-F238E27FC236}">
                <a16:creationId xmlns:a16="http://schemas.microsoft.com/office/drawing/2014/main" id="{C1CF9087-0740-9A55-F37E-BF6A40ED5FA3}"/>
              </a:ext>
            </a:extLst>
          </p:cNvPr>
          <p:cNvGraphicFramePr>
            <a:graphicFrameLocks noGrp="1"/>
          </p:cNvGraphicFramePr>
          <p:nvPr>
            <p:ph idx="1"/>
            <p:extLst>
              <p:ext uri="{D42A27DB-BD31-4B8C-83A1-F6EECF244321}">
                <p14:modId xmlns:p14="http://schemas.microsoft.com/office/powerpoint/2010/main" val="180887145"/>
              </p:ext>
            </p:extLst>
          </p:nvPr>
        </p:nvGraphicFramePr>
        <p:xfrm>
          <a:off x="5267325" y="549275"/>
          <a:ext cx="6373814" cy="5759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81818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4" name="Rectangle 7">
            <a:extLst>
              <a:ext uri="{FF2B5EF4-FFF2-40B4-BE49-F238E27FC236}">
                <a16:creationId xmlns:a16="http://schemas.microsoft.com/office/drawing/2014/main" id="{A5931BE0-4B93-4D6C-878E-ACC59D6B4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A2E479-2DB4-44BC-A781-02012240708B}"/>
              </a:ext>
            </a:extLst>
          </p:cNvPr>
          <p:cNvSpPr>
            <a:spLocks noGrp="1"/>
          </p:cNvSpPr>
          <p:nvPr>
            <p:ph type="title"/>
          </p:nvPr>
        </p:nvSpPr>
        <p:spPr>
          <a:xfrm>
            <a:off x="550862" y="580363"/>
            <a:ext cx="5437188" cy="1997855"/>
          </a:xfrm>
        </p:spPr>
        <p:txBody>
          <a:bodyPr vert="horz" wrap="square" lIns="0" tIns="0" rIns="0" bIns="0" rtlCol="0" anchor="t" anchorCtr="0">
            <a:normAutofit/>
          </a:bodyPr>
          <a:lstStyle/>
          <a:p>
            <a:pPr>
              <a:lnSpc>
                <a:spcPct val="90000"/>
              </a:lnSpc>
            </a:pPr>
            <a:r>
              <a:rPr lang="en-US" sz="2300">
                <a:ea typeface="+mj-lt"/>
                <a:cs typeface="+mj-lt"/>
              </a:rPr>
              <a:t>2.C. The governing board of the institution is autonomous to make decisions in the best interest of the institution in compliance with board policies and to ensure the institution’s integrity.</a:t>
            </a:r>
            <a:endParaRPr lang="en-US" sz="2300"/>
          </a:p>
        </p:txBody>
      </p:sp>
      <p:sp>
        <p:nvSpPr>
          <p:cNvPr id="25" name="Freeform: Shape 9">
            <a:extLst>
              <a:ext uri="{FF2B5EF4-FFF2-40B4-BE49-F238E27FC236}">
                <a16:creationId xmlns:a16="http://schemas.microsoft.com/office/drawing/2014/main" id="{3D9C5E96-4B08-49CB-9B3B-C1AAEF4786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100000">
            <a:off x="27998" y="3265333"/>
            <a:ext cx="1039173" cy="1262947"/>
          </a:xfrm>
          <a:custGeom>
            <a:avLst/>
            <a:gdLst>
              <a:gd name="connsiteX0" fmla="*/ 42436 w 1039173"/>
              <a:gd name="connsiteY0" fmla="*/ 1098043 h 1262947"/>
              <a:gd name="connsiteX1" fmla="*/ 0 w 1039173"/>
              <a:gd name="connsiteY1" fmla="*/ 992947 h 1262947"/>
              <a:gd name="connsiteX2" fmla="*/ 10971 w 1039173"/>
              <a:gd name="connsiteY2" fmla="*/ 938533 h 1262947"/>
              <a:gd name="connsiteX3" fmla="*/ 15626 w 1039173"/>
              <a:gd name="connsiteY3" fmla="*/ 931034 h 1262947"/>
              <a:gd name="connsiteX4" fmla="*/ 540000 w 1039173"/>
              <a:gd name="connsiteY4" fmla="*/ 0 h 1262947"/>
              <a:gd name="connsiteX5" fmla="*/ 1039173 w 1039173"/>
              <a:gd name="connsiteY5" fmla="*/ 886289 h 1262947"/>
              <a:gd name="connsiteX6" fmla="*/ 676270 w 1039173"/>
              <a:gd name="connsiteY6" fmla="*/ 1249191 h 1262947"/>
              <a:gd name="connsiteX7" fmla="*/ 540000 w 1039173"/>
              <a:gd name="connsiteY7" fmla="*/ 1262947 h 1262947"/>
              <a:gd name="connsiteX8" fmla="*/ 42436 w 1039173"/>
              <a:gd name="connsiteY8" fmla="*/ 1098043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39173" h="1262947">
                <a:moveTo>
                  <a:pt x="42436" y="1098043"/>
                </a:moveTo>
                <a:cubicBezTo>
                  <a:pt x="15110" y="1065741"/>
                  <a:pt x="0" y="1030226"/>
                  <a:pt x="0" y="992947"/>
                </a:cubicBezTo>
                <a:cubicBezTo>
                  <a:pt x="0" y="974307"/>
                  <a:pt x="3778" y="956109"/>
                  <a:pt x="10971" y="938533"/>
                </a:cubicBezTo>
                <a:lnTo>
                  <a:pt x="15626" y="931034"/>
                </a:lnTo>
                <a:lnTo>
                  <a:pt x="540000" y="0"/>
                </a:lnTo>
                <a:lnTo>
                  <a:pt x="1039173" y="886289"/>
                </a:lnTo>
                <a:lnTo>
                  <a:pt x="676270" y="1249191"/>
                </a:lnTo>
                <a:lnTo>
                  <a:pt x="540000" y="1262947"/>
                </a:lnTo>
                <a:cubicBezTo>
                  <a:pt x="316324" y="1262947"/>
                  <a:pt x="124412" y="1194950"/>
                  <a:pt x="42436" y="1098043"/>
                </a:cubicBez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254000" dist="101600" dir="732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6" name="Freeform: Shape 11">
            <a:extLst>
              <a:ext uri="{FF2B5EF4-FFF2-40B4-BE49-F238E27FC236}">
                <a16:creationId xmlns:a16="http://schemas.microsoft.com/office/drawing/2014/main" id="{34BC7717-08D0-4F8E-ABDE-EB0EA3FE9D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2547" y="3121852"/>
            <a:ext cx="540000" cy="1037582"/>
          </a:xfrm>
          <a:custGeom>
            <a:avLst/>
            <a:gdLst>
              <a:gd name="connsiteX0" fmla="*/ 375096 w 540000"/>
              <a:gd name="connsiteY0" fmla="*/ 995146 h 1037582"/>
              <a:gd name="connsiteX1" fmla="*/ 270000 w 540000"/>
              <a:gd name="connsiteY1" fmla="*/ 1037582 h 1037582"/>
              <a:gd name="connsiteX2" fmla="*/ 0 w 540000"/>
              <a:gd name="connsiteY2" fmla="*/ 497582 h 1037582"/>
              <a:gd name="connsiteX3" fmla="*/ 164904 w 540000"/>
              <a:gd name="connsiteY3" fmla="*/ 18 h 1037582"/>
              <a:gd name="connsiteX4" fmla="*/ 164933 w 540000"/>
              <a:gd name="connsiteY4" fmla="*/ 0 h 1037582"/>
              <a:gd name="connsiteX5" fmla="*/ 526244 w 540000"/>
              <a:gd name="connsiteY5" fmla="*/ 361311 h 1037582"/>
              <a:gd name="connsiteX6" fmla="*/ 540000 w 540000"/>
              <a:gd name="connsiteY6" fmla="*/ 497582 h 1037582"/>
              <a:gd name="connsiteX7" fmla="*/ 375096 w 540000"/>
              <a:gd name="connsiteY7" fmla="*/ 995146 h 1037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0000" h="1037582">
                <a:moveTo>
                  <a:pt x="375096" y="995146"/>
                </a:moveTo>
                <a:cubicBezTo>
                  <a:pt x="342794" y="1022472"/>
                  <a:pt x="307279" y="1037582"/>
                  <a:pt x="270000" y="1037582"/>
                </a:cubicBezTo>
                <a:cubicBezTo>
                  <a:pt x="120883" y="1037582"/>
                  <a:pt x="0" y="795816"/>
                  <a:pt x="0" y="497582"/>
                </a:cubicBezTo>
                <a:cubicBezTo>
                  <a:pt x="0" y="273907"/>
                  <a:pt x="67997" y="81994"/>
                  <a:pt x="164904" y="18"/>
                </a:cubicBezTo>
                <a:lnTo>
                  <a:pt x="164933" y="0"/>
                </a:lnTo>
                <a:lnTo>
                  <a:pt x="526244" y="361311"/>
                </a:lnTo>
                <a:lnTo>
                  <a:pt x="540000" y="497582"/>
                </a:lnTo>
                <a:cubicBezTo>
                  <a:pt x="540000" y="721257"/>
                  <a:pt x="472003" y="913170"/>
                  <a:pt x="375096" y="995146"/>
                </a:cubicBezTo>
                <a:close/>
              </a:path>
            </a:pathLst>
          </a:cu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4" name="Oval 13">
            <a:extLst>
              <a:ext uri="{FF2B5EF4-FFF2-40B4-BE49-F238E27FC236}">
                <a16:creationId xmlns:a16="http://schemas.microsoft.com/office/drawing/2014/main" id="{63872C46-B8EE-4180-9880-92D4097345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20151" y="3295640"/>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7" name="Freeform: Shape 15">
            <a:extLst>
              <a:ext uri="{FF2B5EF4-FFF2-40B4-BE49-F238E27FC236}">
                <a16:creationId xmlns:a16="http://schemas.microsoft.com/office/drawing/2014/main" id="{7A0E4EDF-8C5D-4DBA-A24A-4F3531B437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32971" y="5291402"/>
            <a:ext cx="1972470" cy="1566598"/>
          </a:xfrm>
          <a:custGeom>
            <a:avLst/>
            <a:gdLst>
              <a:gd name="connsiteX0" fmla="*/ 986235 w 1972470"/>
              <a:gd name="connsiteY0" fmla="*/ 0 h 1566598"/>
              <a:gd name="connsiteX1" fmla="*/ 1972470 w 1972470"/>
              <a:gd name="connsiteY1" fmla="*/ 986235 h 1566598"/>
              <a:gd name="connsiteX2" fmla="*/ 1804037 w 1972470"/>
              <a:gd name="connsiteY2" fmla="*/ 1537649 h 1566598"/>
              <a:gd name="connsiteX3" fmla="*/ 1780151 w 1972470"/>
              <a:gd name="connsiteY3" fmla="*/ 1566598 h 1566598"/>
              <a:gd name="connsiteX4" fmla="*/ 192319 w 1972470"/>
              <a:gd name="connsiteY4" fmla="*/ 1566598 h 1566598"/>
              <a:gd name="connsiteX5" fmla="*/ 168434 w 1972470"/>
              <a:gd name="connsiteY5" fmla="*/ 1537649 h 1566598"/>
              <a:gd name="connsiteX6" fmla="*/ 0 w 1972470"/>
              <a:gd name="connsiteY6" fmla="*/ 986235 h 1566598"/>
              <a:gd name="connsiteX7" fmla="*/ 986235 w 1972470"/>
              <a:gd name="connsiteY7" fmla="*/ 0 h 1566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72470" h="1566598">
                <a:moveTo>
                  <a:pt x="986235" y="0"/>
                </a:moveTo>
                <a:cubicBezTo>
                  <a:pt x="1530918" y="0"/>
                  <a:pt x="1972470" y="441552"/>
                  <a:pt x="1972470" y="986235"/>
                </a:cubicBezTo>
                <a:cubicBezTo>
                  <a:pt x="1972470" y="1190491"/>
                  <a:pt x="1910377" y="1380245"/>
                  <a:pt x="1804037" y="1537649"/>
                </a:cubicBezTo>
                <a:lnTo>
                  <a:pt x="1780151" y="1566598"/>
                </a:lnTo>
                <a:lnTo>
                  <a:pt x="192319" y="1566598"/>
                </a:lnTo>
                <a:lnTo>
                  <a:pt x="168434" y="1537649"/>
                </a:lnTo>
                <a:cubicBezTo>
                  <a:pt x="62094" y="1380245"/>
                  <a:pt x="0" y="1190491"/>
                  <a:pt x="0" y="986235"/>
                </a:cubicBezTo>
                <a:cubicBezTo>
                  <a:pt x="0" y="441552"/>
                  <a:pt x="441552" y="0"/>
                  <a:pt x="986235" y="0"/>
                </a:cubicBezTo>
                <a:close/>
              </a:path>
            </a:pathLst>
          </a:cu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508000" dist="165100">
              <a:schemeClr val="accent1">
                <a:lumMod val="60000"/>
                <a:lumOff val="40000"/>
                <a:alpha val="6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3" name="Content Placeholder 2">
            <a:extLst>
              <a:ext uri="{FF2B5EF4-FFF2-40B4-BE49-F238E27FC236}">
                <a16:creationId xmlns:a16="http://schemas.microsoft.com/office/drawing/2014/main" id="{C5702219-F497-CC52-5C11-473A9DDB5AD1}"/>
              </a:ext>
            </a:extLst>
          </p:cNvPr>
          <p:cNvSpPr>
            <a:spLocks noGrp="1"/>
          </p:cNvSpPr>
          <p:nvPr>
            <p:ph idx="1"/>
          </p:nvPr>
        </p:nvSpPr>
        <p:spPr>
          <a:xfrm>
            <a:off x="7140575" y="1520825"/>
            <a:ext cx="4500562" cy="3779837"/>
          </a:xfrm>
        </p:spPr>
        <p:txBody>
          <a:bodyPr vert="horz" lIns="0" tIns="0" rIns="0" bIns="0" rtlCol="0" anchor="t">
            <a:normAutofit/>
          </a:bodyPr>
          <a:lstStyle/>
          <a:p>
            <a:pPr marL="0" indent="0">
              <a:lnSpc>
                <a:spcPct val="100000"/>
              </a:lnSpc>
              <a:buNone/>
            </a:pPr>
            <a:r>
              <a:rPr lang="en-US" sz="1100" b="1">
                <a:ea typeface="+mn-lt"/>
                <a:cs typeface="+mn-lt"/>
              </a:rPr>
              <a:t>2.C.1 The governing board is trained and knowledgeable so that it makes informed decisions with respect to the institution’s financial and academic policies and practices; the board meets its legal and fiduciary responsibilities.</a:t>
            </a:r>
            <a:endParaRPr lang="en-US" sz="1100" b="1"/>
          </a:p>
          <a:p>
            <a:pPr marL="0" indent="0">
              <a:lnSpc>
                <a:spcPct val="100000"/>
              </a:lnSpc>
              <a:buNone/>
            </a:pPr>
            <a:r>
              <a:rPr lang="en-US" sz="1100" b="1">
                <a:ea typeface="+mn-lt"/>
                <a:cs typeface="+mn-lt"/>
              </a:rPr>
              <a:t>2.C.2 The governing board’s deliberations reflect priorities to preserve and enhance the institution.</a:t>
            </a:r>
            <a:endParaRPr lang="en-US" sz="1100" b="1"/>
          </a:p>
          <a:p>
            <a:pPr marL="0" indent="0">
              <a:lnSpc>
                <a:spcPct val="100000"/>
              </a:lnSpc>
              <a:buNone/>
            </a:pPr>
            <a:r>
              <a:rPr lang="en-US" sz="1100" b="1">
                <a:ea typeface="+mn-lt"/>
                <a:cs typeface="+mn-lt"/>
              </a:rPr>
              <a:t>2.C.3 The governing board reviews the reasonable and relevant interests of the institution’s internal and external constituencies during its decision-making deliberations.</a:t>
            </a:r>
            <a:endParaRPr lang="en-US" sz="1100" b="1"/>
          </a:p>
          <a:p>
            <a:pPr marL="0" indent="0">
              <a:lnSpc>
                <a:spcPct val="100000"/>
              </a:lnSpc>
              <a:buNone/>
            </a:pPr>
            <a:r>
              <a:rPr lang="en-US" sz="1100" b="1">
                <a:ea typeface="+mn-lt"/>
                <a:cs typeface="+mn-lt"/>
              </a:rPr>
              <a:t>2.C.4 The governing board preserves its independence from undue influence on the part of donors, elected officials, ownership interests or other external parties.</a:t>
            </a:r>
            <a:endParaRPr lang="en-US" sz="1100" b="1"/>
          </a:p>
          <a:p>
            <a:pPr marL="0" indent="0">
              <a:lnSpc>
                <a:spcPct val="100000"/>
              </a:lnSpc>
              <a:buNone/>
            </a:pPr>
            <a:r>
              <a:rPr lang="en-US" sz="1100" b="1">
                <a:ea typeface="+mn-lt"/>
                <a:cs typeface="+mn-lt"/>
              </a:rPr>
              <a:t>2.C.5 The governing board delegates day-to-day management of the institution to the institution’s administration and expects the institution’s faculty to oversee academic matters.</a:t>
            </a:r>
            <a:endParaRPr lang="en-US" sz="1100" b="1"/>
          </a:p>
          <a:p>
            <a:pPr>
              <a:lnSpc>
                <a:spcPct val="100000"/>
              </a:lnSpc>
            </a:pPr>
            <a:endParaRPr lang="en-US" sz="1100"/>
          </a:p>
        </p:txBody>
      </p:sp>
    </p:spTree>
    <p:extLst>
      <p:ext uri="{BB962C8B-B14F-4D97-AF65-F5344CB8AC3E}">
        <p14:creationId xmlns:p14="http://schemas.microsoft.com/office/powerpoint/2010/main" val="530568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82184FF4-7029-4ED7-813A-192E606087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12445" y="481888"/>
            <a:ext cx="1080000" cy="1262947"/>
          </a:xfrm>
          <a:custGeom>
            <a:avLst/>
            <a:gdLst/>
            <a:ahLst/>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Oval 8">
            <a:extLst>
              <a:ext uri="{FF2B5EF4-FFF2-40B4-BE49-F238E27FC236}">
                <a16:creationId xmlns:a16="http://schemas.microsoft.com/office/drawing/2014/main" id="{AAA7AB09-557C-41AD-9113-FF9F68FA10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Oval 10">
            <a:extLst>
              <a:ext uri="{FF2B5EF4-FFF2-40B4-BE49-F238E27FC236}">
                <a16:creationId xmlns:a16="http://schemas.microsoft.com/office/drawing/2014/main" id="{EF99ECAA-1F11-4937-BBA6-51935AB44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3" name="Group 12">
            <a:extLst>
              <a:ext uri="{FF2B5EF4-FFF2-40B4-BE49-F238E27FC236}">
                <a16:creationId xmlns:a16="http://schemas.microsoft.com/office/drawing/2014/main" id="{79DE9FAB-6BBA-4CFE-B67D-77B47F01EC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952" y="4524379"/>
            <a:ext cx="1980001" cy="1363916"/>
            <a:chOff x="4879602" y="3781429"/>
            <a:chExt cx="1980001" cy="1363916"/>
          </a:xfrm>
        </p:grpSpPr>
        <p:sp>
          <p:nvSpPr>
            <p:cNvPr id="14" name="Freeform: Shape 13">
              <a:extLst>
                <a:ext uri="{FF2B5EF4-FFF2-40B4-BE49-F238E27FC236}">
                  <a16:creationId xmlns:a16="http://schemas.microsoft.com/office/drawing/2014/main" id="{79FAC916-D9BB-4794-81B4-7C47C67E850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B5CA2231-7A65-4D16-8400-A210CC41DB73}"/>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15">
              <a:extLst>
                <a:ext uri="{FF2B5EF4-FFF2-40B4-BE49-F238E27FC236}">
                  <a16:creationId xmlns:a16="http://schemas.microsoft.com/office/drawing/2014/main" id="{4B089C8C-B82B-4704-88E2-E857A5E21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7" name="Oval 16">
              <a:extLst>
                <a:ext uri="{FF2B5EF4-FFF2-40B4-BE49-F238E27FC236}">
                  <a16:creationId xmlns:a16="http://schemas.microsoft.com/office/drawing/2014/main" id="{434B90C8-5B4D-456E-AD99-80EF748FDD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useBgFill="1">
        <p:nvSpPr>
          <p:cNvPr id="19" name="Rectangle 18">
            <a:extLst>
              <a:ext uri="{FF2B5EF4-FFF2-40B4-BE49-F238E27FC236}">
                <a16:creationId xmlns:a16="http://schemas.microsoft.com/office/drawing/2014/main" id="{940082A1-24A5-4276-83A4-39E993BD69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6D840B21-A957-4CFE-AA5B-9711DF6D33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55000" y="3972259"/>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a:extLst>
              <a:ext uri="{FF2B5EF4-FFF2-40B4-BE49-F238E27FC236}">
                <a16:creationId xmlns:a16="http://schemas.microsoft.com/office/drawing/2014/main" id="{5AF52705-C5AA-ADA3-5A98-6EAEBBDD0120}"/>
              </a:ext>
            </a:extLst>
          </p:cNvPr>
          <p:cNvSpPr>
            <a:spLocks noGrp="1"/>
          </p:cNvSpPr>
          <p:nvPr>
            <p:ph type="title"/>
          </p:nvPr>
        </p:nvSpPr>
        <p:spPr>
          <a:xfrm>
            <a:off x="1487487" y="549275"/>
            <a:ext cx="9217026" cy="3864534"/>
          </a:xfrm>
        </p:spPr>
        <p:txBody>
          <a:bodyPr vert="horz" wrap="square" lIns="0" tIns="0" rIns="0" bIns="0" rtlCol="0" anchor="b" anchorCtr="0">
            <a:normAutofit/>
          </a:bodyPr>
          <a:lstStyle/>
          <a:p>
            <a:pPr>
              <a:lnSpc>
                <a:spcPct val="90000"/>
              </a:lnSpc>
            </a:pPr>
            <a:r>
              <a:rPr lang="en-US" sz="4600" b="1"/>
              <a:t>2.D.</a:t>
            </a:r>
            <a:r>
              <a:rPr lang="en-US" sz="4600"/>
              <a:t> The institution is committed to academic freedom and freedom of expression in the pursuit of truth in teaching and learning.</a:t>
            </a:r>
          </a:p>
        </p:txBody>
      </p:sp>
      <p:grpSp>
        <p:nvGrpSpPr>
          <p:cNvPr id="23" name="Group 22">
            <a:extLst>
              <a:ext uri="{FF2B5EF4-FFF2-40B4-BE49-F238E27FC236}">
                <a16:creationId xmlns:a16="http://schemas.microsoft.com/office/drawing/2014/main" id="{DBFD4376-13D5-43C1-86D8-8133A9D886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33126" y="5677571"/>
            <a:ext cx="631474" cy="667800"/>
            <a:chOff x="2994153" y="1378666"/>
            <a:chExt cx="631474" cy="667800"/>
          </a:xfrm>
        </p:grpSpPr>
        <p:sp>
          <p:nvSpPr>
            <p:cNvPr id="24" name="Freeform: Shape 23">
              <a:extLst>
                <a:ext uri="{FF2B5EF4-FFF2-40B4-BE49-F238E27FC236}">
                  <a16:creationId xmlns:a16="http://schemas.microsoft.com/office/drawing/2014/main" id="{176FEFF4-F643-4DA7-93C4-E222FCBA0819}"/>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5000"/>
                    <a:lumOff val="5000"/>
                  </a:schemeClr>
                </a:gs>
                <a:gs pos="30000">
                  <a:schemeClr val="bg2">
                    <a:lumMod val="95000"/>
                    <a:lumOff val="5000"/>
                  </a:schemeClr>
                </a:gs>
                <a:gs pos="40000">
                  <a:schemeClr val="bg2">
                    <a:lumMod val="85000"/>
                    <a:lumOff val="1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A059AD75-BB86-41B7-84D4-4B5AE0E219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1722627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0B7752B-728D-4CA3-8923-C4F7F7702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0D8D14-E3C1-F306-74E8-7393DB994B91}"/>
              </a:ext>
            </a:extLst>
          </p:cNvPr>
          <p:cNvSpPr>
            <a:spLocks noGrp="1"/>
          </p:cNvSpPr>
          <p:nvPr>
            <p:ph type="title"/>
          </p:nvPr>
        </p:nvSpPr>
        <p:spPr>
          <a:xfrm>
            <a:off x="8075613" y="549275"/>
            <a:ext cx="3565525" cy="5759450"/>
          </a:xfrm>
        </p:spPr>
        <p:txBody>
          <a:bodyPr wrap="square" anchor="ctr">
            <a:normAutofit/>
          </a:bodyPr>
          <a:lstStyle/>
          <a:p>
            <a:pPr>
              <a:lnSpc>
                <a:spcPct val="90000"/>
              </a:lnSpc>
            </a:pPr>
            <a:r>
              <a:rPr lang="en-US" sz="3700" b="1">
                <a:ea typeface="+mj-lt"/>
                <a:cs typeface="+mj-lt"/>
              </a:rPr>
              <a:t>2.E.</a:t>
            </a:r>
            <a:r>
              <a:rPr lang="en-US" sz="3700">
                <a:ea typeface="+mj-lt"/>
                <a:cs typeface="+mj-lt"/>
              </a:rPr>
              <a:t> The institution’s policies and procedures call for responsible acquisition, discovery and application of knowledge by its faculty, staff and students.</a:t>
            </a:r>
            <a:endParaRPr lang="en-US" sz="3700"/>
          </a:p>
        </p:txBody>
      </p:sp>
      <p:sp>
        <p:nvSpPr>
          <p:cNvPr id="11" name="Rectangle 10">
            <a:extLst>
              <a:ext uri="{FF2B5EF4-FFF2-40B4-BE49-F238E27FC236}">
                <a16:creationId xmlns:a16="http://schemas.microsoft.com/office/drawing/2014/main" id="{429899A3-416E-4DB5-846D-0235260520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641102" cy="6858000"/>
          </a:xfrm>
          <a:prstGeom prst="rect">
            <a:avLst/>
          </a:prstGeom>
          <a:solidFill>
            <a:schemeClr val="bg2">
              <a:lumMod val="10000"/>
              <a:lumOff val="90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2981A8C6-4EB0-0140-1E1D-CC4C29835AEC}"/>
              </a:ext>
            </a:extLst>
          </p:cNvPr>
          <p:cNvGraphicFramePr>
            <a:graphicFrameLocks noGrp="1"/>
          </p:cNvGraphicFramePr>
          <p:nvPr>
            <p:ph idx="1"/>
            <p:extLst>
              <p:ext uri="{D42A27DB-BD31-4B8C-83A1-F6EECF244321}">
                <p14:modId xmlns:p14="http://schemas.microsoft.com/office/powerpoint/2010/main" val="1948910356"/>
              </p:ext>
            </p:extLst>
          </p:nvPr>
        </p:nvGraphicFramePr>
        <p:xfrm>
          <a:off x="560704" y="549275"/>
          <a:ext cx="6373814" cy="5759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17111027"/>
      </p:ext>
    </p:extLst>
  </p:cSld>
  <p:clrMapOvr>
    <a:masterClrMapping/>
  </p:clrMapOvr>
</p:sld>
</file>

<file path=ppt/theme/theme1.xml><?xml version="1.0" encoding="utf-8"?>
<a:theme xmlns:a="http://schemas.openxmlformats.org/drawingml/2006/main" name="3DFloatVTI">
  <a:themeElements>
    <a:clrScheme name="AnalogousFromLightSeedRightStep">
      <a:dk1>
        <a:srgbClr val="000000"/>
      </a:dk1>
      <a:lt1>
        <a:srgbClr val="FFFFFF"/>
      </a:lt1>
      <a:dk2>
        <a:srgbClr val="243141"/>
      </a:dk2>
      <a:lt2>
        <a:srgbClr val="E2E3E8"/>
      </a:lt2>
      <a:accent1>
        <a:srgbClr val="AAA180"/>
      </a:accent1>
      <a:accent2>
        <a:srgbClr val="9CA671"/>
      </a:accent2>
      <a:accent3>
        <a:srgbClr val="8FA87F"/>
      </a:accent3>
      <a:accent4>
        <a:srgbClr val="76AD78"/>
      </a:accent4>
      <a:accent5>
        <a:srgbClr val="81AB94"/>
      </a:accent5>
      <a:accent6>
        <a:srgbClr val="74AAA2"/>
      </a:accent6>
      <a:hlink>
        <a:srgbClr val="6978AE"/>
      </a:hlink>
      <a:folHlink>
        <a:srgbClr val="7F7F7F"/>
      </a:folHlink>
    </a:clrScheme>
    <a:fontScheme name="Float">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DFloatVTI" id="{F59BA300-ED19-4B39-9AE3-7882B1DE8B78}" vid="{0FEC63E3-719F-4F50-9F1E-5B8BAF39109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3DFloatVTI</vt:lpstr>
      <vt:lpstr>   HLC Criterion 2                                Integrity: Ethical and Responsible Conduct  </vt:lpstr>
      <vt:lpstr>2.A. The institution establishes and follows policies and processes to ensure fair and ethical behavior on the part of its governing board, administration, faculty and staff.</vt:lpstr>
      <vt:lpstr>2.B. The institution presents itself clearly and completely to its students and to the public.</vt:lpstr>
      <vt:lpstr>2.C. The governing board of the institution is autonomous to make decisions in the best interest of the institution in compliance with board policies and to ensure the institution’s integrity.</vt:lpstr>
      <vt:lpstr>2.D. The institution is committed to academic freedom and freedom of expression in the pursuit of truth in teaching and learning.</vt:lpstr>
      <vt:lpstr>2.E. The institution’s policies and procedures call for responsible acquisition, discovery and application of knowledge by its faculty, staff and students.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75</cp:revision>
  <dcterms:created xsi:type="dcterms:W3CDTF">2023-01-18T15:25:27Z</dcterms:created>
  <dcterms:modified xsi:type="dcterms:W3CDTF">2023-01-18T16:50:18Z</dcterms:modified>
</cp:coreProperties>
</file>