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16"/>
  </p:notesMasterIdLst>
  <p:handoutMasterIdLst>
    <p:handoutMasterId r:id="rId17"/>
  </p:handoutMasterIdLst>
  <p:sldIdLst>
    <p:sldId id="410" r:id="rId5"/>
    <p:sldId id="383" r:id="rId6"/>
    <p:sldId id="413" r:id="rId7"/>
    <p:sldId id="391" r:id="rId8"/>
    <p:sldId id="411" r:id="rId9"/>
    <p:sldId id="397" r:id="rId10"/>
    <p:sldId id="408" r:id="rId11"/>
    <p:sldId id="414" r:id="rId12"/>
    <p:sldId id="412" r:id="rId13"/>
    <p:sldId id="404" r:id="rId14"/>
    <p:sldId id="39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F2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63606D-C1A1-5445-FE49-FF5266A1D941}" v="383" dt="2024-03-06T21:17:29.271"/>
  </p1510:revLst>
</p1510:revInfo>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27" autoAdjust="0"/>
  </p:normalViewPr>
  <p:slideViewPr>
    <p:cSldViewPr snapToGrid="0">
      <p:cViewPr varScale="1">
        <p:scale>
          <a:sx n="67" d="100"/>
          <a:sy n="67" d="100"/>
        </p:scale>
        <p:origin x="644"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BEDD12-BCD5-485B-BCBC-34BB01D7923C}" type="datetimeFigureOut">
              <a:rPr lang="en-US" smtClean="0"/>
              <a:t>3/6/2024</a:t>
            </a:fld>
            <a:endParaRPr lang="en-US" dirty="0"/>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C230DF-5933-439D-898F-38E9AC9BA688}" type="slidenum">
              <a:rPr lang="en-US" smtClean="0"/>
              <a:t>‹#›</a:t>
            </a:fld>
            <a:endParaRPr lang="en-US" dirty="0"/>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3/6/2024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1092453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a:t>
            </a:fld>
            <a:endParaRPr lang="en-US" dirty="0"/>
          </a:p>
        </p:txBody>
      </p:sp>
    </p:spTree>
    <p:extLst>
      <p:ext uri="{BB962C8B-B14F-4D97-AF65-F5344CB8AC3E}">
        <p14:creationId xmlns:p14="http://schemas.microsoft.com/office/powerpoint/2010/main" val="3113416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Who can recite Donnelly's Mission Statement (without looking at their business card)?</a:t>
            </a:r>
          </a:p>
          <a:p>
            <a:r>
              <a:rPr lang="en-US" dirty="0">
                <a:ea typeface="Calibri"/>
                <a:cs typeface="Calibri"/>
              </a:rPr>
              <a:t>Donnelly College was co-founded in (1949) by the Archdiocese of Kansas City Kansas and what religious order? (Benedictine Sisters of Mount St. Scholastica)</a:t>
            </a:r>
          </a:p>
          <a:p>
            <a:r>
              <a:rPr lang="en-US" dirty="0">
                <a:ea typeface="Calibri"/>
                <a:cs typeface="Calibri"/>
              </a:rPr>
              <a:t>What Church document lays the foundation for the mission and vision of Donnelly College? (Ex corde </a:t>
            </a:r>
            <a:r>
              <a:rPr lang="en-US" dirty="0" err="1">
                <a:ea typeface="Calibri"/>
                <a:cs typeface="Calibri"/>
              </a:rPr>
              <a:t>ecclessiae</a:t>
            </a:r>
            <a:r>
              <a:rPr lang="en-US" dirty="0">
                <a:ea typeface="Calibri"/>
                <a:cs typeface="Calibri"/>
              </a:rPr>
              <a:t>)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3</a:t>
            </a:fld>
            <a:endParaRPr lang="en-US" dirty="0"/>
          </a:p>
        </p:txBody>
      </p:sp>
    </p:spTree>
    <p:extLst>
      <p:ext uri="{BB962C8B-B14F-4D97-AF65-F5344CB8AC3E}">
        <p14:creationId xmlns:p14="http://schemas.microsoft.com/office/powerpoint/2010/main" val="3074533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a:t>
            </a:fld>
            <a:endParaRPr lang="en-US" dirty="0"/>
          </a:p>
        </p:txBody>
      </p:sp>
    </p:spTree>
    <p:extLst>
      <p:ext uri="{BB962C8B-B14F-4D97-AF65-F5344CB8AC3E}">
        <p14:creationId xmlns:p14="http://schemas.microsoft.com/office/powerpoint/2010/main" val="3908276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BC04D-2568-C19F-6211-ABA7996CB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D96A4-D432-FA69-5E46-4DF91D77C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39921-CFBB-DE6F-31EB-81B758CA0268}"/>
              </a:ext>
            </a:extLst>
          </p:cNvPr>
          <p:cNvSpPr>
            <a:spLocks noGrp="1"/>
          </p:cNvSpPr>
          <p:nvPr>
            <p:ph type="body" idx="1"/>
          </p:nvPr>
        </p:nvSpPr>
        <p:spPr/>
        <p:txBody>
          <a:bodyPr/>
          <a:lstStyle/>
          <a:p>
            <a:r>
              <a:rPr lang="en-US" dirty="0">
                <a:ea typeface="Calibri"/>
                <a:cs typeface="Calibri"/>
              </a:rPr>
              <a:t>Student-facing activities and resources</a:t>
            </a:r>
            <a:endParaRPr lang="en-US" dirty="0"/>
          </a:p>
        </p:txBody>
      </p:sp>
      <p:sp>
        <p:nvSpPr>
          <p:cNvPr id="4" name="Slide Number Placeholder 3">
            <a:extLst>
              <a:ext uri="{FF2B5EF4-FFF2-40B4-BE49-F238E27FC236}">
                <a16:creationId xmlns:a16="http://schemas.microsoft.com/office/drawing/2014/main" id="{4453E3F8-8185-F97B-2F08-1F44FCE2A5AB}"/>
              </a:ext>
            </a:extLst>
          </p:cNvPr>
          <p:cNvSpPr>
            <a:spLocks noGrp="1"/>
          </p:cNvSpPr>
          <p:nvPr>
            <p:ph type="sldNum" sz="quarter" idx="5"/>
          </p:nvPr>
        </p:nvSpPr>
        <p:spPr/>
        <p:txBody>
          <a:bodyPr/>
          <a:lstStyle/>
          <a:p>
            <a:fld id="{A89C7E07-3C67-C64C-8DA0-0404F6303970}" type="slidenum">
              <a:rPr lang="en-US" smtClean="0"/>
              <a:t>6</a:t>
            </a:fld>
            <a:endParaRPr lang="en-US" dirty="0"/>
          </a:p>
        </p:txBody>
      </p:sp>
    </p:spTree>
    <p:extLst>
      <p:ext uri="{BB962C8B-B14F-4D97-AF65-F5344CB8AC3E}">
        <p14:creationId xmlns:p14="http://schemas.microsoft.com/office/powerpoint/2010/main" val="3727777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7</a:t>
            </a:fld>
            <a:endParaRPr lang="en-US" dirty="0"/>
          </a:p>
        </p:txBody>
      </p:sp>
    </p:spTree>
    <p:extLst>
      <p:ext uri="{BB962C8B-B14F-4D97-AF65-F5344CB8AC3E}">
        <p14:creationId xmlns:p14="http://schemas.microsoft.com/office/powerpoint/2010/main" val="2386183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9</a:t>
            </a:fld>
            <a:endParaRPr lang="en-US" dirty="0"/>
          </a:p>
        </p:txBody>
      </p:sp>
    </p:spTree>
    <p:extLst>
      <p:ext uri="{BB962C8B-B14F-4D97-AF65-F5344CB8AC3E}">
        <p14:creationId xmlns:p14="http://schemas.microsoft.com/office/powerpoint/2010/main" val="634596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10</a:t>
            </a:fld>
            <a:endParaRPr lang="en-US" dirty="0"/>
          </a:p>
        </p:txBody>
      </p:sp>
    </p:spTree>
    <p:extLst>
      <p:ext uri="{BB962C8B-B14F-4D97-AF65-F5344CB8AC3E}">
        <p14:creationId xmlns:p14="http://schemas.microsoft.com/office/powerpoint/2010/main" val="1765923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a:t>Click icon to add table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a:t>Click icon to add picture</a:t>
            </a:r>
            <a:endParaRPr lang="en-US" dirty="0"/>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spTree>
    <p:extLst>
      <p:ext uri="{BB962C8B-B14F-4D97-AF65-F5344CB8AC3E}">
        <p14:creationId xmlns:p14="http://schemas.microsoft.com/office/powerpoint/2010/main" val="20271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endParaRPr lang="en-US" dirty="0">
              <a:latin typeface="+mn-lt"/>
            </a:endParaRP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sz="1100" b="1" i="0">
                <a:solidFill>
                  <a:schemeClr val="bg1"/>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Lst>
  <p:hf sldNum="0" hdr="0" ftr="0" dt="0"/>
  <p:txStyles>
    <p:title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a:xfrm>
            <a:off x="6299835" y="2403699"/>
            <a:ext cx="5486400" cy="3291840"/>
          </a:xfrm>
        </p:spPr>
        <p:txBody>
          <a:bodyPr anchor="b">
            <a:normAutofit/>
          </a:bodyPr>
          <a:lstStyle/>
          <a:p>
            <a:r>
              <a:rPr lang="en-US" dirty="0">
                <a:solidFill>
                  <a:srgbClr val="000000"/>
                </a:solidFill>
              </a:rPr>
              <a:t>The Office of Mission</a:t>
            </a:r>
          </a:p>
        </p:txBody>
      </p:sp>
      <p:pic>
        <p:nvPicPr>
          <p:cNvPr id="4" name="Picture 3" descr="A logo with a shield and text&#10;&#10;Description automatically generated">
            <a:extLst>
              <a:ext uri="{FF2B5EF4-FFF2-40B4-BE49-F238E27FC236}">
                <a16:creationId xmlns:a16="http://schemas.microsoft.com/office/drawing/2014/main" id="{FD97CB4F-F55D-4B85-26E4-66ACA25EF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3400"/>
            <a:ext cx="5791200" cy="5791200"/>
          </a:xfrm>
          <a:prstGeom prst="rect">
            <a:avLst/>
          </a:prstGeom>
          <a:noFill/>
        </p:spPr>
      </p:pic>
      <p:sp>
        <p:nvSpPr>
          <p:cNvPr id="9" name="Text Placeholder 3">
            <a:extLst>
              <a:ext uri="{FF2B5EF4-FFF2-40B4-BE49-F238E27FC236}">
                <a16:creationId xmlns:a16="http://schemas.microsoft.com/office/drawing/2014/main" id="{DCDEA79E-F8D1-1AB7-DA26-397055EFF890}"/>
              </a:ext>
            </a:extLst>
          </p:cNvPr>
          <p:cNvSpPr>
            <a:spLocks noGrp="1"/>
          </p:cNvSpPr>
          <p:nvPr>
            <p:ph type="body" sz="quarter" idx="11"/>
          </p:nvPr>
        </p:nvSpPr>
        <p:spPr>
          <a:xfrm>
            <a:off x="6299835" y="4568602"/>
            <a:ext cx="5486400" cy="1645920"/>
          </a:xfrm>
        </p:spPr>
        <p:txBody>
          <a:bodyPr/>
          <a:lstStyle/>
          <a:p>
            <a:endParaRPr lang="en-US" dirty="0">
              <a:solidFill>
                <a:srgbClr val="BA0F26"/>
              </a:solidFill>
            </a:endParaRPr>
          </a:p>
          <a:p>
            <a:endParaRPr lang="en-US" dirty="0">
              <a:solidFill>
                <a:srgbClr val="BA0F26"/>
              </a:solidFill>
            </a:endParaRPr>
          </a:p>
        </p:txBody>
      </p:sp>
    </p:spTree>
    <p:extLst>
      <p:ext uri="{BB962C8B-B14F-4D97-AF65-F5344CB8AC3E}">
        <p14:creationId xmlns:p14="http://schemas.microsoft.com/office/powerpoint/2010/main" val="3390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9DC4-8B30-98A0-5BAB-C78BA4A4AD55}"/>
              </a:ext>
            </a:extLst>
          </p:cNvPr>
          <p:cNvSpPr>
            <a:spLocks noGrp="1"/>
          </p:cNvSpPr>
          <p:nvPr>
            <p:ph type="ctrTitle"/>
          </p:nvPr>
        </p:nvSpPr>
        <p:spPr>
          <a:xfrm>
            <a:off x="6299835" y="430529"/>
            <a:ext cx="5486400" cy="3291840"/>
          </a:xfrm>
        </p:spPr>
        <p:txBody>
          <a:bodyPr anchor="b">
            <a:normAutofit/>
          </a:bodyPr>
          <a:lstStyle/>
          <a:p>
            <a:r>
              <a:rPr lang="en-US"/>
              <a:t>Questions?</a:t>
            </a:r>
          </a:p>
        </p:txBody>
      </p:sp>
      <p:pic>
        <p:nvPicPr>
          <p:cNvPr id="3" name="Picture 2" descr="A statue of a person with a beard&#10;&#10;Description automatically generated">
            <a:extLst>
              <a:ext uri="{FF2B5EF4-FFF2-40B4-BE49-F238E27FC236}">
                <a16:creationId xmlns:a16="http://schemas.microsoft.com/office/drawing/2014/main" id="{2FF488F4-779F-7DBE-8754-18D4B097F39E}"/>
              </a:ext>
            </a:extLst>
          </p:cNvPr>
          <p:cNvPicPr>
            <a:picLocks noChangeAspect="1"/>
          </p:cNvPicPr>
          <p:nvPr/>
        </p:nvPicPr>
        <p:blipFill>
          <a:blip r:embed="rId3"/>
          <a:stretch>
            <a:fillRect/>
          </a:stretch>
        </p:blipFill>
        <p:spPr>
          <a:xfrm rot="1260000">
            <a:off x="-244555" y="168118"/>
            <a:ext cx="2887439" cy="10460181"/>
          </a:xfrm>
          <a:prstGeom prst="rect">
            <a:avLst/>
          </a:prstGeom>
        </p:spPr>
      </p:pic>
    </p:spTree>
    <p:extLst>
      <p:ext uri="{BB962C8B-B14F-4D97-AF65-F5344CB8AC3E}">
        <p14:creationId xmlns:p14="http://schemas.microsoft.com/office/powerpoint/2010/main" val="1850768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C1B7-6E4E-3DEE-50C0-1CA3B14303EE}"/>
              </a:ext>
            </a:extLst>
          </p:cNvPr>
          <p:cNvSpPr>
            <a:spLocks noGrp="1"/>
          </p:cNvSpPr>
          <p:nvPr>
            <p:ph type="ctrTitle"/>
          </p:nvPr>
        </p:nvSpPr>
        <p:spPr>
          <a:xfrm>
            <a:off x="6309904" y="411479"/>
            <a:ext cx="5486400" cy="3291840"/>
          </a:xfrm>
        </p:spPr>
        <p:txBody>
          <a:bodyPr anchor="b">
            <a:normAutofit/>
          </a:bodyPr>
          <a:lstStyle/>
          <a:p>
            <a:r>
              <a:rPr lang="en-US" sz="8800" dirty="0"/>
              <a:t>Thank you</a:t>
            </a:r>
          </a:p>
        </p:txBody>
      </p:sp>
      <p:sp>
        <p:nvSpPr>
          <p:cNvPr id="3" name="Text Placeholder 2">
            <a:extLst>
              <a:ext uri="{FF2B5EF4-FFF2-40B4-BE49-F238E27FC236}">
                <a16:creationId xmlns:a16="http://schemas.microsoft.com/office/drawing/2014/main" id="{8BE734F0-2DDD-AF70-F13D-F9E4C1929411}"/>
              </a:ext>
            </a:extLst>
          </p:cNvPr>
          <p:cNvSpPr>
            <a:spLocks noGrp="1"/>
          </p:cNvSpPr>
          <p:nvPr>
            <p:ph type="body" sz="quarter" idx="11"/>
          </p:nvPr>
        </p:nvSpPr>
        <p:spPr>
          <a:xfrm>
            <a:off x="6309905" y="4549552"/>
            <a:ext cx="5486400" cy="1645920"/>
          </a:xfrm>
        </p:spPr>
        <p:txBody>
          <a:bodyPr>
            <a:normAutofit/>
          </a:bodyPr>
          <a:lstStyle/>
          <a:p>
            <a:r>
              <a:rPr lang="en-US" sz="3200" dirty="0">
                <a:solidFill>
                  <a:srgbClr val="BA0F26"/>
                </a:solidFill>
              </a:rPr>
              <a:t>Office of Mission</a:t>
            </a:r>
          </a:p>
          <a:p>
            <a:r>
              <a:rPr lang="en-US" sz="3200" dirty="0">
                <a:solidFill>
                  <a:srgbClr val="BA0F26"/>
                </a:solidFill>
              </a:rPr>
              <a:t>Room 240</a:t>
            </a:r>
          </a:p>
        </p:txBody>
      </p:sp>
      <p:pic>
        <p:nvPicPr>
          <p:cNvPr id="4" name="Picture 3" descr="A statue of a person with a beard&#10;&#10;Description automatically generated">
            <a:extLst>
              <a:ext uri="{FF2B5EF4-FFF2-40B4-BE49-F238E27FC236}">
                <a16:creationId xmlns:a16="http://schemas.microsoft.com/office/drawing/2014/main" id="{A2900245-774D-E734-0509-6A89E2F56684}"/>
              </a:ext>
            </a:extLst>
          </p:cNvPr>
          <p:cNvPicPr>
            <a:picLocks noChangeAspect="1"/>
          </p:cNvPicPr>
          <p:nvPr/>
        </p:nvPicPr>
        <p:blipFill>
          <a:blip r:embed="rId3"/>
          <a:stretch>
            <a:fillRect/>
          </a:stretch>
        </p:blipFill>
        <p:spPr>
          <a:xfrm rot="10800000">
            <a:off x="1798243" y="-10286999"/>
            <a:ext cx="3940385" cy="14256327"/>
          </a:xfrm>
          <a:prstGeom prst="rect">
            <a:avLst/>
          </a:prstGeom>
        </p:spPr>
      </p:pic>
    </p:spTree>
    <p:extLst>
      <p:ext uri="{BB962C8B-B14F-4D97-AF65-F5344CB8AC3E}">
        <p14:creationId xmlns:p14="http://schemas.microsoft.com/office/powerpoint/2010/main" val="4261132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a:xfrm>
            <a:off x="594360" y="189572"/>
            <a:ext cx="6787747" cy="1593507"/>
          </a:xfrm>
        </p:spPr>
        <p:txBody>
          <a:bodyPr/>
          <a:lstStyle/>
          <a:p>
            <a:r>
              <a:rPr lang="en-US" dirty="0"/>
              <a:t>Who Are We?</a:t>
            </a:r>
          </a:p>
        </p:txBody>
      </p:sp>
      <p:sp>
        <p:nvSpPr>
          <p:cNvPr id="3" name="Text Placeholder 2">
            <a:extLst>
              <a:ext uri="{FF2B5EF4-FFF2-40B4-BE49-F238E27FC236}">
                <a16:creationId xmlns:a16="http://schemas.microsoft.com/office/drawing/2014/main" id="{3B8EBC2C-6DD7-5003-38EB-40753046FE8C}"/>
              </a:ext>
            </a:extLst>
          </p:cNvPr>
          <p:cNvSpPr>
            <a:spLocks noGrp="1"/>
          </p:cNvSpPr>
          <p:nvPr>
            <p:ph sz="quarter" idx="13"/>
          </p:nvPr>
        </p:nvSpPr>
        <p:spPr>
          <a:xfrm>
            <a:off x="593725" y="2281238"/>
            <a:ext cx="6788150" cy="3709987"/>
          </a:xfrm>
        </p:spPr>
        <p:txBody>
          <a:bodyPr tIns="457200">
            <a:normAutofit/>
          </a:bodyPr>
          <a:lstStyle/>
          <a:p>
            <a:pPr marL="0" indent="0">
              <a:lnSpc>
                <a:spcPct val="100000"/>
              </a:lnSpc>
              <a:spcBef>
                <a:spcPts val="0"/>
              </a:spcBef>
              <a:buNone/>
            </a:pPr>
            <a:r>
              <a:rPr lang="en-US" sz="4000" dirty="0">
                <a:solidFill>
                  <a:srgbClr val="BA0F26"/>
                </a:solidFill>
              </a:rPr>
              <a:t>Dr. Matthew Vander Vennet</a:t>
            </a:r>
          </a:p>
          <a:p>
            <a:pPr marL="0" indent="0">
              <a:lnSpc>
                <a:spcPct val="100000"/>
              </a:lnSpc>
              <a:spcBef>
                <a:spcPts val="0"/>
              </a:spcBef>
              <a:buNone/>
            </a:pPr>
            <a:r>
              <a:rPr lang="en-US" sz="3200" i="1" dirty="0">
                <a:solidFill>
                  <a:srgbClr val="BA0F26"/>
                </a:solidFill>
              </a:rPr>
              <a:t>Director</a:t>
            </a:r>
          </a:p>
          <a:p>
            <a:pPr marL="0" indent="0">
              <a:lnSpc>
                <a:spcPct val="100000"/>
              </a:lnSpc>
              <a:spcBef>
                <a:spcPts val="0"/>
              </a:spcBef>
              <a:buNone/>
            </a:pPr>
            <a:endParaRPr lang="en-US" sz="4000" dirty="0">
              <a:solidFill>
                <a:srgbClr val="BA0F26"/>
              </a:solidFill>
            </a:endParaRPr>
          </a:p>
          <a:p>
            <a:pPr marL="0" indent="0">
              <a:lnSpc>
                <a:spcPct val="100000"/>
              </a:lnSpc>
              <a:spcBef>
                <a:spcPts val="0"/>
              </a:spcBef>
              <a:buNone/>
            </a:pPr>
            <a:r>
              <a:rPr lang="en-US" sz="4000" dirty="0">
                <a:solidFill>
                  <a:srgbClr val="BA0F26"/>
                </a:solidFill>
              </a:rPr>
              <a:t>Sarah Hebel</a:t>
            </a:r>
          </a:p>
          <a:p>
            <a:pPr marL="0" indent="0">
              <a:lnSpc>
                <a:spcPct val="100000"/>
              </a:lnSpc>
              <a:spcBef>
                <a:spcPts val="0"/>
              </a:spcBef>
              <a:buNone/>
            </a:pPr>
            <a:r>
              <a:rPr lang="en-US" sz="3200" i="1" dirty="0">
                <a:solidFill>
                  <a:srgbClr val="BA0F26"/>
                </a:solidFill>
              </a:rPr>
              <a:t>Mission Support Specialist</a:t>
            </a:r>
          </a:p>
        </p:txBody>
      </p:sp>
      <p:pic>
        <p:nvPicPr>
          <p:cNvPr id="4" name="Picture 3" descr="A statue of a person with a beard&#10;&#10;Description automatically generated">
            <a:extLst>
              <a:ext uri="{FF2B5EF4-FFF2-40B4-BE49-F238E27FC236}">
                <a16:creationId xmlns:a16="http://schemas.microsoft.com/office/drawing/2014/main" id="{E989CDE2-78D2-83FD-7EA4-FF3ACC8AA3F3}"/>
              </a:ext>
            </a:extLst>
          </p:cNvPr>
          <p:cNvPicPr>
            <a:picLocks noChangeAspect="1"/>
          </p:cNvPicPr>
          <p:nvPr/>
        </p:nvPicPr>
        <p:blipFill>
          <a:blip r:embed="rId3"/>
          <a:stretch>
            <a:fillRect/>
          </a:stretch>
        </p:blipFill>
        <p:spPr>
          <a:xfrm>
            <a:off x="8199044" y="616527"/>
            <a:ext cx="1640530" cy="5915890"/>
          </a:xfrm>
          <a:prstGeom prst="rect">
            <a:avLst/>
          </a:prstGeom>
        </p:spPr>
      </p:pic>
    </p:spTree>
    <p:extLst>
      <p:ext uri="{BB962C8B-B14F-4D97-AF65-F5344CB8AC3E}">
        <p14:creationId xmlns:p14="http://schemas.microsoft.com/office/powerpoint/2010/main" val="334668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AEACF-36BB-29FE-C8B6-3D22971D8858}"/>
              </a:ext>
            </a:extLst>
          </p:cNvPr>
          <p:cNvSpPr>
            <a:spLocks noGrp="1"/>
          </p:cNvSpPr>
          <p:nvPr>
            <p:ph type="title"/>
          </p:nvPr>
        </p:nvSpPr>
        <p:spPr/>
        <p:txBody>
          <a:bodyPr/>
          <a:lstStyle/>
          <a:p>
            <a:r>
              <a:rPr lang="en-US" sz="6600" dirty="0"/>
              <a:t>Pop Quiz! </a:t>
            </a:r>
          </a:p>
        </p:txBody>
      </p:sp>
      <p:pic>
        <p:nvPicPr>
          <p:cNvPr id="4" name="Picture 3" descr="A statue of a person with a beard&#10;&#10;Description automatically generated">
            <a:extLst>
              <a:ext uri="{FF2B5EF4-FFF2-40B4-BE49-F238E27FC236}">
                <a16:creationId xmlns:a16="http://schemas.microsoft.com/office/drawing/2014/main" id="{EE24DADD-B940-2228-B9F4-BC0434ED1FB0}"/>
              </a:ext>
            </a:extLst>
          </p:cNvPr>
          <p:cNvPicPr>
            <a:picLocks noChangeAspect="1"/>
          </p:cNvPicPr>
          <p:nvPr/>
        </p:nvPicPr>
        <p:blipFill>
          <a:blip r:embed="rId3"/>
          <a:stretch>
            <a:fillRect/>
          </a:stretch>
        </p:blipFill>
        <p:spPr>
          <a:xfrm rot="360000">
            <a:off x="7514665" y="1918330"/>
            <a:ext cx="4757805" cy="17276620"/>
          </a:xfrm>
          <a:prstGeom prst="rect">
            <a:avLst/>
          </a:prstGeom>
        </p:spPr>
      </p:pic>
      <p:sp>
        <p:nvSpPr>
          <p:cNvPr id="7" name="TextBox 6">
            <a:extLst>
              <a:ext uri="{FF2B5EF4-FFF2-40B4-BE49-F238E27FC236}">
                <a16:creationId xmlns:a16="http://schemas.microsoft.com/office/drawing/2014/main" id="{37A989ED-5569-9886-5985-47919F88CA05}"/>
              </a:ext>
            </a:extLst>
          </p:cNvPr>
          <p:cNvSpPr txBox="1"/>
          <p:nvPr/>
        </p:nvSpPr>
        <p:spPr>
          <a:xfrm>
            <a:off x="505543" y="2474951"/>
            <a:ext cx="508756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BA0F26"/>
                </a:solidFill>
                <a:latin typeface="Calibri"/>
              </a:rPr>
              <a:t>Who can recite Donnelly's Mission Statement (without looking at their business card)?</a:t>
            </a:r>
            <a:r>
              <a:rPr lang="en-US" dirty="0">
                <a:solidFill>
                  <a:srgbClr val="BA0F26"/>
                </a:solidFill>
                <a:latin typeface="Calibri"/>
                <a:ea typeface="Calibri"/>
                <a:cs typeface="Calibri"/>
              </a:rPr>
              <a:t>​</a:t>
            </a:r>
            <a:endParaRPr lang="en-US">
              <a:solidFill>
                <a:srgbClr val="BA0F26"/>
              </a:solidFill>
            </a:endParaRPr>
          </a:p>
        </p:txBody>
      </p:sp>
      <p:sp>
        <p:nvSpPr>
          <p:cNvPr id="8" name="TextBox 7">
            <a:extLst>
              <a:ext uri="{FF2B5EF4-FFF2-40B4-BE49-F238E27FC236}">
                <a16:creationId xmlns:a16="http://schemas.microsoft.com/office/drawing/2014/main" id="{7F17FFBC-94A4-73F4-3984-35CF903DE6FC}"/>
              </a:ext>
            </a:extLst>
          </p:cNvPr>
          <p:cNvSpPr txBox="1"/>
          <p:nvPr/>
        </p:nvSpPr>
        <p:spPr>
          <a:xfrm>
            <a:off x="512028" y="3428263"/>
            <a:ext cx="541506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BA0F26"/>
                </a:solidFill>
                <a:latin typeface="Calibri"/>
              </a:rPr>
              <a:t>Donnelly College was co-founded in (1949) by the Archdiocese of Kansas City Kansas and what religious order?</a:t>
            </a:r>
            <a:endParaRPr lang="en-US">
              <a:solidFill>
                <a:srgbClr val="BA0F26"/>
              </a:solidFill>
            </a:endParaRPr>
          </a:p>
        </p:txBody>
      </p:sp>
      <p:sp>
        <p:nvSpPr>
          <p:cNvPr id="9" name="TextBox 8">
            <a:extLst>
              <a:ext uri="{FF2B5EF4-FFF2-40B4-BE49-F238E27FC236}">
                <a16:creationId xmlns:a16="http://schemas.microsoft.com/office/drawing/2014/main" id="{2EFB8699-6614-081F-223E-43155F5FD7AE}"/>
              </a:ext>
            </a:extLst>
          </p:cNvPr>
          <p:cNvSpPr txBox="1"/>
          <p:nvPr/>
        </p:nvSpPr>
        <p:spPr>
          <a:xfrm>
            <a:off x="535021" y="4734127"/>
            <a:ext cx="535021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BA0F26"/>
                </a:solidFill>
                <a:latin typeface="Calibri"/>
              </a:rPr>
              <a:t>What Church document lays the foundation for the mission and vision of Donnelly College?</a:t>
            </a:r>
            <a:endParaRPr lang="en-US" dirty="0">
              <a:solidFill>
                <a:srgbClr val="BA0F26"/>
              </a:solidFill>
            </a:endParaRPr>
          </a:p>
        </p:txBody>
      </p:sp>
      <p:grpSp>
        <p:nvGrpSpPr>
          <p:cNvPr id="12" name="Group 11">
            <a:extLst>
              <a:ext uri="{FF2B5EF4-FFF2-40B4-BE49-F238E27FC236}">
                <a16:creationId xmlns:a16="http://schemas.microsoft.com/office/drawing/2014/main" id="{43E23F66-4565-DBEE-F53A-735F6CA48D8F}"/>
              </a:ext>
            </a:extLst>
          </p:cNvPr>
          <p:cNvGrpSpPr/>
          <p:nvPr/>
        </p:nvGrpSpPr>
        <p:grpSpPr>
          <a:xfrm>
            <a:off x="4530436" y="0"/>
            <a:ext cx="5015343" cy="3422071"/>
            <a:chOff x="4530436" y="0"/>
            <a:chExt cx="5015343" cy="3422071"/>
          </a:xfrm>
        </p:grpSpPr>
        <p:sp>
          <p:nvSpPr>
            <p:cNvPr id="10" name="Speech Bubble: Oval 9">
              <a:extLst>
                <a:ext uri="{FF2B5EF4-FFF2-40B4-BE49-F238E27FC236}">
                  <a16:creationId xmlns:a16="http://schemas.microsoft.com/office/drawing/2014/main" id="{AE50A09E-E323-95D7-CA30-6967DF014AFA}"/>
                </a:ext>
              </a:extLst>
            </p:cNvPr>
            <p:cNvSpPr/>
            <p:nvPr/>
          </p:nvSpPr>
          <p:spPr>
            <a:xfrm flipH="1">
              <a:off x="4530436" y="0"/>
              <a:ext cx="5015343" cy="3422071"/>
            </a:xfrm>
            <a:prstGeom prst="wedgeEllipseCallou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928E413-E1C8-09FE-ED93-2E10889F8087}"/>
                </a:ext>
              </a:extLst>
            </p:cNvPr>
            <p:cNvSpPr txBox="1"/>
            <p:nvPr/>
          </p:nvSpPr>
          <p:spPr>
            <a:xfrm>
              <a:off x="5126182" y="554181"/>
              <a:ext cx="4322617"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chemeClr val="bg1"/>
                  </a:solidFill>
                  <a:ea typeface="+mn-lt"/>
                  <a:cs typeface="+mn-lt"/>
                </a:rPr>
                <a:t>Donnelly College is a Catholic institution of higher education that seeks to continue the mission of Jesus Christ in our time by making the love of God tangible in our world.</a:t>
              </a:r>
              <a:endParaRPr lang="en-US" sz="1600" b="1">
                <a:solidFill>
                  <a:schemeClr val="bg1"/>
                </a:solidFill>
              </a:endParaRPr>
            </a:p>
            <a:p>
              <a:r>
                <a:rPr lang="en-US" sz="1600" b="1" dirty="0">
                  <a:solidFill>
                    <a:schemeClr val="bg1"/>
                  </a:solidFill>
                  <a:ea typeface="+mn-lt"/>
                  <a:cs typeface="+mn-lt"/>
                </a:rPr>
                <a:t>Specifically, the mission of Donnelly College is to provide education and community services with personal concern for the needs and abilities of each student, especially those who might not otherwise be served.</a:t>
              </a:r>
              <a:endParaRPr lang="en-US" sz="1600" b="1">
                <a:solidFill>
                  <a:schemeClr val="bg1"/>
                </a:solidFill>
              </a:endParaRPr>
            </a:p>
            <a:p>
              <a:pPr algn="l"/>
              <a:endParaRPr lang="en-US" b="1" dirty="0">
                <a:solidFill>
                  <a:schemeClr val="bg1"/>
                </a:solidFill>
              </a:endParaRPr>
            </a:p>
          </p:txBody>
        </p:sp>
      </p:grpSp>
      <p:sp>
        <p:nvSpPr>
          <p:cNvPr id="13" name="TextBox 12">
            <a:extLst>
              <a:ext uri="{FF2B5EF4-FFF2-40B4-BE49-F238E27FC236}">
                <a16:creationId xmlns:a16="http://schemas.microsoft.com/office/drawing/2014/main" id="{A884A0D1-1104-C578-DAA8-A3724E32C69A}"/>
              </a:ext>
            </a:extLst>
          </p:cNvPr>
          <p:cNvSpPr txBox="1"/>
          <p:nvPr/>
        </p:nvSpPr>
        <p:spPr>
          <a:xfrm>
            <a:off x="1274618" y="3976254"/>
            <a:ext cx="45581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bg1"/>
                </a:solidFill>
              </a:rPr>
              <a:t>Benedictine Sisters of Mount St. Scholastica</a:t>
            </a:r>
          </a:p>
        </p:txBody>
      </p:sp>
      <p:sp>
        <p:nvSpPr>
          <p:cNvPr id="14" name="TextBox 13">
            <a:extLst>
              <a:ext uri="{FF2B5EF4-FFF2-40B4-BE49-F238E27FC236}">
                <a16:creationId xmlns:a16="http://schemas.microsoft.com/office/drawing/2014/main" id="{D5FCE131-FD8E-11E0-3A7D-CAB16E8313C5}"/>
              </a:ext>
            </a:extLst>
          </p:cNvPr>
          <p:cNvSpPr txBox="1"/>
          <p:nvPr/>
        </p:nvSpPr>
        <p:spPr>
          <a:xfrm>
            <a:off x="540327" y="5430981"/>
            <a:ext cx="42117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bg1"/>
                </a:solidFill>
              </a:rPr>
              <a:t>Ex corde </a:t>
            </a:r>
            <a:r>
              <a:rPr lang="en-US" b="1" err="1">
                <a:solidFill>
                  <a:schemeClr val="bg1"/>
                </a:solidFill>
              </a:rPr>
              <a:t>ecclessiae</a:t>
            </a:r>
            <a:endParaRPr lang="en-US" b="1" dirty="0">
              <a:solidFill>
                <a:schemeClr val="bg1"/>
              </a:solidFill>
            </a:endParaRPr>
          </a:p>
        </p:txBody>
      </p:sp>
    </p:spTree>
    <p:extLst>
      <p:ext uri="{BB962C8B-B14F-4D97-AF65-F5344CB8AC3E}">
        <p14:creationId xmlns:p14="http://schemas.microsoft.com/office/powerpoint/2010/main" val="158544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a:lstStyle/>
          <a:p>
            <a:r>
              <a:rPr lang="en-US" dirty="0"/>
              <a:t>Core Goals of the Office of Mission</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2959226" y="2281238"/>
            <a:ext cx="8508874" cy="3262312"/>
          </a:xfrm>
        </p:spPr>
        <p:txBody>
          <a:bodyPr>
            <a:normAutofit/>
          </a:bodyPr>
          <a:lstStyle/>
          <a:p>
            <a:r>
              <a:rPr lang="en-US" dirty="0"/>
              <a:t>Formation in mission for administration, staff, and faculty.</a:t>
            </a:r>
          </a:p>
          <a:p>
            <a:r>
              <a:rPr lang="en-US" dirty="0"/>
              <a:t>Integration of mission into academic programs and institutional policies and procedures.</a:t>
            </a:r>
          </a:p>
          <a:p>
            <a:r>
              <a:rPr lang="en-US" dirty="0"/>
              <a:t>Stewardship of the Catholic Intellectual Tradition through the Donnelly core curriculum, campus-wide lectures, and faculty commitment to </a:t>
            </a:r>
            <a:r>
              <a:rPr lang="en-US" i="1" dirty="0"/>
              <a:t>Ex corde Ecclesiae</a:t>
            </a:r>
            <a:r>
              <a:rPr lang="en-US" dirty="0"/>
              <a:t>.</a:t>
            </a:r>
          </a:p>
          <a:p>
            <a:r>
              <a:rPr lang="en-US" dirty="0"/>
              <a:t>Living the Catholic faith on campus in Daily Mass, Eucharistic Adoration, sacramental life, campus ministry, retreats and Catholic cultural activities.</a:t>
            </a:r>
          </a:p>
          <a:p>
            <a:endParaRPr lang="en-US" dirty="0"/>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2" name="TextBox 1">
            <a:extLst>
              <a:ext uri="{FF2B5EF4-FFF2-40B4-BE49-F238E27FC236}">
                <a16:creationId xmlns:a16="http://schemas.microsoft.com/office/drawing/2014/main" id="{2314291C-9050-B7BF-260D-5685ABC5D11C}"/>
              </a:ext>
            </a:extLst>
          </p:cNvPr>
          <p:cNvSpPr txBox="1"/>
          <p:nvPr/>
        </p:nvSpPr>
        <p:spPr>
          <a:xfrm>
            <a:off x="2686050" y="5819775"/>
            <a:ext cx="9201150" cy="400110"/>
          </a:xfrm>
          <a:prstGeom prst="rect">
            <a:avLst/>
          </a:prstGeom>
          <a:noFill/>
        </p:spPr>
        <p:txBody>
          <a:bodyPr wrap="square" lIns="91440" tIns="45720" rIns="91440" bIns="45720" rtlCol="0" anchor="t">
            <a:spAutoFit/>
          </a:bodyPr>
          <a:lstStyle/>
          <a:p>
            <a:pPr algn="ctr"/>
            <a:r>
              <a:rPr lang="en-US" sz="2000" b="1" dirty="0">
                <a:solidFill>
                  <a:schemeClr val="bg1"/>
                </a:solidFill>
              </a:rPr>
              <a:t>*All goals are grounded and informed by our Catholic and Benedictine identity*</a:t>
            </a:r>
          </a:p>
        </p:txBody>
      </p:sp>
    </p:spTree>
    <p:extLst>
      <p:ext uri="{BB962C8B-B14F-4D97-AF65-F5344CB8AC3E}">
        <p14:creationId xmlns:p14="http://schemas.microsoft.com/office/powerpoint/2010/main" val="3200312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F49D4-BD2E-74A8-3D94-DE860DF19B6A}"/>
              </a:ext>
            </a:extLst>
          </p:cNvPr>
          <p:cNvSpPr>
            <a:spLocks noGrp="1"/>
          </p:cNvSpPr>
          <p:nvPr>
            <p:ph type="title"/>
          </p:nvPr>
        </p:nvSpPr>
        <p:spPr/>
        <p:txBody>
          <a:bodyPr/>
          <a:lstStyle/>
          <a:p>
            <a:r>
              <a:rPr lang="en-US" dirty="0"/>
              <a:t>Catholic &amp; Benedictine Identity</a:t>
            </a:r>
          </a:p>
        </p:txBody>
      </p:sp>
      <p:sp>
        <p:nvSpPr>
          <p:cNvPr id="3" name="Content Placeholder 2">
            <a:extLst>
              <a:ext uri="{FF2B5EF4-FFF2-40B4-BE49-F238E27FC236}">
                <a16:creationId xmlns:a16="http://schemas.microsoft.com/office/drawing/2014/main" id="{62A171E2-2F2E-F5D7-6529-13743939B837}"/>
              </a:ext>
            </a:extLst>
          </p:cNvPr>
          <p:cNvSpPr>
            <a:spLocks noGrp="1"/>
          </p:cNvSpPr>
          <p:nvPr>
            <p:ph sz="quarter" idx="13"/>
          </p:nvPr>
        </p:nvSpPr>
        <p:spPr>
          <a:xfrm>
            <a:off x="3038475" y="2282007"/>
            <a:ext cx="8429625" cy="3979545"/>
          </a:xfrm>
        </p:spPr>
        <p:txBody>
          <a:bodyPr vert="horz" lIns="0" tIns="228600" rIns="0" bIns="0" rtlCol="0" anchor="t">
            <a:normAutofit/>
          </a:bodyPr>
          <a:lstStyle/>
          <a:p>
            <a:pPr marL="283210" indent="-283210"/>
            <a:r>
              <a:rPr lang="en-US" dirty="0"/>
              <a:t>Donnelly College was cofounded by the Archdiocese of Kansas City in Kansas and the Benedictine Sisters of Mount St. Scholastica in 1949. Donnelly College continues in the long line of Benedictine education seeking to embody the charisms of St. Benedict and St. Scholastica in its academic and community life. </a:t>
            </a:r>
            <a:r>
              <a:rPr lang="en-US" b="1" dirty="0"/>
              <a:t>Donnelly College invites students on a journey of freely searching for and discovering the truth, goodness, and beauty of all things illumined by the light of the One who made them. </a:t>
            </a:r>
          </a:p>
          <a:p>
            <a:pPr marL="283210" indent="-283210"/>
            <a:r>
              <a:rPr lang="en-US" dirty="0"/>
              <a:t>As a Catholic college, Donnelly focuses on the whole person – academically, spiritually and socially – so everyone in our community can become the best version of themselves. As such, we see that everything is connected. </a:t>
            </a:r>
            <a:r>
              <a:rPr lang="en-US" b="1" dirty="0"/>
              <a:t>Donnelly emphasizes a holistic and unified life supportive of the things that make us human.</a:t>
            </a:r>
          </a:p>
        </p:txBody>
      </p:sp>
      <p:pic>
        <p:nvPicPr>
          <p:cNvPr id="5" name="Picture 4" descr="A painting of a person and person&#10;&#10;Description automatically generated">
            <a:extLst>
              <a:ext uri="{FF2B5EF4-FFF2-40B4-BE49-F238E27FC236}">
                <a16:creationId xmlns:a16="http://schemas.microsoft.com/office/drawing/2014/main" id="{FEBEB162-0EDC-7875-471A-84FD2FD224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825" y="2381704"/>
            <a:ext cx="2327909" cy="3879849"/>
          </a:xfrm>
          <a:prstGeom prst="rect">
            <a:avLst/>
          </a:prstGeom>
        </p:spPr>
      </p:pic>
    </p:spTree>
    <p:extLst>
      <p:ext uri="{BB962C8B-B14F-4D97-AF65-F5344CB8AC3E}">
        <p14:creationId xmlns:p14="http://schemas.microsoft.com/office/powerpoint/2010/main" val="1222473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33A5-8BE3-D44D-57F3-2EF161376844}"/>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AB6D40A-2A0A-AF3D-8CF7-3ECD37765637}"/>
              </a:ext>
            </a:extLst>
          </p:cNvPr>
          <p:cNvSpPr>
            <a:spLocks noGrp="1"/>
          </p:cNvSpPr>
          <p:nvPr>
            <p:ph type="ctrTitle"/>
          </p:nvPr>
        </p:nvSpPr>
        <p:spPr>
          <a:xfrm>
            <a:off x="6309904" y="411479"/>
            <a:ext cx="5486400" cy="3291840"/>
          </a:xfrm>
        </p:spPr>
        <p:txBody>
          <a:bodyPr/>
          <a:lstStyle/>
          <a:p>
            <a:r>
              <a:rPr lang="en-US" dirty="0"/>
              <a:t>Campus Ministry</a:t>
            </a:r>
          </a:p>
        </p:txBody>
      </p:sp>
      <p:sp>
        <p:nvSpPr>
          <p:cNvPr id="3" name="Text Placeholder 2">
            <a:extLst>
              <a:ext uri="{FF2B5EF4-FFF2-40B4-BE49-F238E27FC236}">
                <a16:creationId xmlns:a16="http://schemas.microsoft.com/office/drawing/2014/main" id="{591442CD-A26D-1761-8CE7-8BC3075BB4ED}"/>
              </a:ext>
            </a:extLst>
          </p:cNvPr>
          <p:cNvSpPr>
            <a:spLocks noGrp="1"/>
          </p:cNvSpPr>
          <p:nvPr>
            <p:ph type="body" sz="quarter" idx="11"/>
          </p:nvPr>
        </p:nvSpPr>
        <p:spPr>
          <a:xfrm>
            <a:off x="6309905" y="4549552"/>
            <a:ext cx="5486400" cy="1645920"/>
          </a:xfrm>
        </p:spPr>
        <p:txBody>
          <a:bodyPr>
            <a:normAutofit/>
          </a:bodyPr>
          <a:lstStyle/>
          <a:p>
            <a:r>
              <a:rPr lang="en-US" dirty="0">
                <a:solidFill>
                  <a:srgbClr val="BA0F26"/>
                </a:solidFill>
              </a:rPr>
              <a:t>The Office of Mission serves the student community through campus ministry.</a:t>
            </a:r>
          </a:p>
        </p:txBody>
      </p:sp>
    </p:spTree>
    <p:extLst>
      <p:ext uri="{BB962C8B-B14F-4D97-AF65-F5344CB8AC3E}">
        <p14:creationId xmlns:p14="http://schemas.microsoft.com/office/powerpoint/2010/main" val="2039059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a:lstStyle/>
          <a:p>
            <a:r>
              <a:rPr lang="en-US" dirty="0"/>
              <a:t>How Can We Help Each Other?</a:t>
            </a:r>
          </a:p>
        </p:txBody>
      </p:sp>
      <p:sp>
        <p:nvSpPr>
          <p:cNvPr id="3" name="Content Placeholder 2">
            <a:extLst>
              <a:ext uri="{FF2B5EF4-FFF2-40B4-BE49-F238E27FC236}">
                <a16:creationId xmlns:a16="http://schemas.microsoft.com/office/drawing/2014/main" id="{DB097449-5B72-ADA0-3B2D-1CBC160D6B90}"/>
              </a:ext>
            </a:extLst>
          </p:cNvPr>
          <p:cNvSpPr>
            <a:spLocks noGrp="1"/>
          </p:cNvSpPr>
          <p:nvPr>
            <p:ph sz="quarter" idx="15"/>
          </p:nvPr>
        </p:nvSpPr>
        <p:spPr>
          <a:xfrm>
            <a:off x="594359" y="2990850"/>
            <a:ext cx="9778365" cy="2408751"/>
          </a:xfrm>
        </p:spPr>
        <p:txBody>
          <a:bodyPr>
            <a:normAutofit/>
          </a:bodyPr>
          <a:lstStyle/>
          <a:p>
            <a:pPr marL="571500" indent="-571500">
              <a:buFont typeface="Arial" panose="020B0604020202020204" pitchFamily="34" charset="0"/>
              <a:buChar char="•"/>
            </a:pPr>
            <a:r>
              <a:rPr lang="en-US" sz="3600" b="1" dirty="0"/>
              <a:t>Mutual support/resources </a:t>
            </a:r>
          </a:p>
          <a:p>
            <a:pPr marL="571500" indent="-571500">
              <a:buFont typeface="Arial" panose="020B0604020202020204" pitchFamily="34" charset="0"/>
              <a:buChar char="•"/>
            </a:pPr>
            <a:r>
              <a:rPr lang="en-US" sz="3600" b="1" dirty="0"/>
              <a:t>Constructive/ongoing feedback</a:t>
            </a:r>
          </a:p>
          <a:p>
            <a:pPr marL="571500" indent="-571500">
              <a:buFont typeface="Arial" panose="020B0604020202020204" pitchFamily="34" charset="0"/>
              <a:buChar char="•"/>
            </a:pPr>
            <a:r>
              <a:rPr lang="en-US" sz="3600" b="1" dirty="0"/>
              <a:t>Participation in activities and events</a:t>
            </a:r>
          </a:p>
        </p:txBody>
      </p:sp>
    </p:spTree>
    <p:extLst>
      <p:ext uri="{BB962C8B-B14F-4D97-AF65-F5344CB8AC3E}">
        <p14:creationId xmlns:p14="http://schemas.microsoft.com/office/powerpoint/2010/main" val="888484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D4A6A-4B98-0E6D-C9A0-416AD4809648}"/>
              </a:ext>
            </a:extLst>
          </p:cNvPr>
          <p:cNvSpPr>
            <a:spLocks noGrp="1"/>
          </p:cNvSpPr>
          <p:nvPr>
            <p:ph type="title"/>
          </p:nvPr>
        </p:nvSpPr>
        <p:spPr/>
        <p:txBody>
          <a:bodyPr/>
          <a:lstStyle/>
          <a:p>
            <a:r>
              <a:rPr lang="en-US" dirty="0">
                <a:ea typeface="+mj-lt"/>
                <a:cs typeface="+mj-lt"/>
              </a:rPr>
              <a:t>Office of Mission Initiatives</a:t>
            </a:r>
            <a:endParaRPr lang="en-US" dirty="0"/>
          </a:p>
        </p:txBody>
      </p:sp>
      <p:sp>
        <p:nvSpPr>
          <p:cNvPr id="3" name="Content Placeholder 2">
            <a:extLst>
              <a:ext uri="{FF2B5EF4-FFF2-40B4-BE49-F238E27FC236}">
                <a16:creationId xmlns:a16="http://schemas.microsoft.com/office/drawing/2014/main" id="{0EF42471-B874-BA32-72AB-9AE858D249B5}"/>
              </a:ext>
            </a:extLst>
          </p:cNvPr>
          <p:cNvSpPr>
            <a:spLocks noGrp="1"/>
          </p:cNvSpPr>
          <p:nvPr>
            <p:ph sz="quarter" idx="15"/>
          </p:nvPr>
        </p:nvSpPr>
        <p:spPr/>
        <p:txBody>
          <a:bodyPr vert="horz" lIns="0" tIns="45720" rIns="0" bIns="0" rtlCol="0" anchor="t">
            <a:normAutofit fontScale="92500" lnSpcReduction="10000"/>
          </a:bodyPr>
          <a:lstStyle/>
          <a:p>
            <a:r>
              <a:rPr lang="en-US" sz="3600" b="1" u="sng" dirty="0"/>
              <a:t>Events</a:t>
            </a:r>
          </a:p>
          <a:p>
            <a:pPr marL="342900" indent="-342900">
              <a:buFont typeface="Arial,Sans-Serif" panose="020B0604020202020204" pitchFamily="34" charset="0"/>
              <a:buChar char="•"/>
            </a:pPr>
            <a:r>
              <a:rPr lang="en-US" sz="1800" b="1" dirty="0"/>
              <a:t>Theology Thursdays</a:t>
            </a:r>
            <a:r>
              <a:rPr lang="en-US" sz="1800" dirty="0"/>
              <a:t>, every other week, 10:15 – 10:50 AM, Dragon’s Den, Main Building</a:t>
            </a:r>
            <a:endParaRPr lang="en-US" sz="1800">
              <a:solidFill>
                <a:srgbClr val="FFFFFF"/>
              </a:solidFill>
            </a:endParaRPr>
          </a:p>
          <a:p>
            <a:pPr marL="342900" indent="-342900">
              <a:buFont typeface="Arial,Sans-Serif" panose="020B0604020202020204" pitchFamily="34" charset="0"/>
              <a:buChar char="•"/>
            </a:pPr>
            <a:r>
              <a:rPr lang="en-US" sz="1800" b="1" dirty="0"/>
              <a:t>Lenten Lunch</a:t>
            </a:r>
            <a:r>
              <a:rPr lang="en-US" sz="1800" dirty="0"/>
              <a:t> – Wednesday, March 20</a:t>
            </a:r>
            <a:r>
              <a:rPr lang="en-US" sz="1800" baseline="30000" dirty="0"/>
              <a:t>th</a:t>
            </a:r>
            <a:r>
              <a:rPr lang="en-US" sz="1800" dirty="0"/>
              <a:t>, 12 - 1 PM, Bistro, Main Building</a:t>
            </a:r>
            <a:endParaRPr lang="en-US" sz="1800" dirty="0">
              <a:solidFill>
                <a:srgbClr val="FFFFFF"/>
              </a:solidFill>
            </a:endParaRPr>
          </a:p>
          <a:p>
            <a:pPr marL="342900" indent="-342900">
              <a:buFont typeface="Arial,Sans-Serif" panose="020B0604020202020204" pitchFamily="34" charset="0"/>
              <a:buChar char="•"/>
            </a:pPr>
            <a:r>
              <a:rPr lang="en-US" sz="1800" b="1" dirty="0"/>
              <a:t>Bonnie Engstrom &amp; Fulton Sheen Miracle</a:t>
            </a:r>
            <a:r>
              <a:rPr lang="en-US" sz="1800" dirty="0"/>
              <a:t>, Speaker, Monday, March 25</a:t>
            </a:r>
            <a:r>
              <a:rPr lang="en-US" sz="1800" baseline="30000" dirty="0"/>
              <a:t>th</a:t>
            </a:r>
            <a:r>
              <a:rPr lang="en-US" sz="1800" dirty="0"/>
              <a:t>, 3 PM, Event Center</a:t>
            </a:r>
            <a:endParaRPr lang="en-US" sz="1800" dirty="0">
              <a:solidFill>
                <a:srgbClr val="FFFFFF"/>
              </a:solidFill>
            </a:endParaRPr>
          </a:p>
          <a:p>
            <a:pPr marL="342900" indent="-342900">
              <a:buFont typeface="Arial,Sans-Serif" panose="020B0604020202020204" pitchFamily="34" charset="0"/>
              <a:buChar char="•"/>
            </a:pPr>
            <a:r>
              <a:rPr lang="en-US" sz="1800" b="1" dirty="0"/>
              <a:t>Go Ask Your Father Q &amp; A event</a:t>
            </a:r>
            <a:r>
              <a:rPr lang="en-US" sz="1800" dirty="0"/>
              <a:t>, Thursday, April 11</a:t>
            </a:r>
            <a:r>
              <a:rPr lang="en-US" sz="1800" baseline="30000" dirty="0"/>
              <a:t>th</a:t>
            </a:r>
            <a:r>
              <a:rPr lang="en-US" sz="1800" dirty="0"/>
              <a:t>, 10:15 – 11 AM, Assembly Stairs, Main Building</a:t>
            </a:r>
            <a:endParaRPr lang="en-US" sz="1800">
              <a:solidFill>
                <a:srgbClr val="FFFFFF"/>
              </a:solidFill>
            </a:endParaRPr>
          </a:p>
          <a:p>
            <a:pPr marL="342900" indent="-342900">
              <a:buChar char="•"/>
            </a:pPr>
            <a:endParaRPr lang="en-US" b="1" u="sng" dirty="0"/>
          </a:p>
        </p:txBody>
      </p:sp>
      <p:sp>
        <p:nvSpPr>
          <p:cNvPr id="4" name="Content Placeholder 3">
            <a:extLst>
              <a:ext uri="{FF2B5EF4-FFF2-40B4-BE49-F238E27FC236}">
                <a16:creationId xmlns:a16="http://schemas.microsoft.com/office/drawing/2014/main" id="{B1578F6C-B7B0-7850-96CD-F6786B112C73}"/>
              </a:ext>
            </a:extLst>
          </p:cNvPr>
          <p:cNvSpPr>
            <a:spLocks noGrp="1"/>
          </p:cNvSpPr>
          <p:nvPr>
            <p:ph sz="quarter" idx="16"/>
          </p:nvPr>
        </p:nvSpPr>
        <p:spPr/>
        <p:txBody>
          <a:bodyPr vert="horz" lIns="0" tIns="45720" rIns="0" bIns="0" rtlCol="0" anchor="t">
            <a:normAutofit/>
          </a:bodyPr>
          <a:lstStyle/>
          <a:p>
            <a:r>
              <a:rPr lang="en-US" sz="2800" b="1" u="sng" dirty="0"/>
              <a:t>Chapel Schedule</a:t>
            </a:r>
          </a:p>
          <a:p>
            <a:pPr marL="342900" indent="-342900">
              <a:buFont typeface="Arial,Sans-Serif"/>
              <a:buChar char="•"/>
            </a:pPr>
            <a:r>
              <a:rPr lang="en-US" sz="1800" b="1" dirty="0"/>
              <a:t>Daily Mass</a:t>
            </a:r>
            <a:r>
              <a:rPr lang="en-US" sz="1800" dirty="0"/>
              <a:t>, 12:20 PM, Chapel, Main Building</a:t>
            </a:r>
            <a:endParaRPr lang="en-US" sz="1800">
              <a:solidFill>
                <a:srgbClr val="FFFFFF"/>
              </a:solidFill>
            </a:endParaRPr>
          </a:p>
          <a:p>
            <a:pPr marL="342900" indent="-342900">
              <a:buFont typeface="Arial,Sans-Serif"/>
              <a:buChar char="•"/>
            </a:pPr>
            <a:r>
              <a:rPr lang="en-US" sz="1800" b="1" dirty="0"/>
              <a:t>Adoration &amp; Confession</a:t>
            </a:r>
            <a:r>
              <a:rPr lang="en-US" sz="1800" dirty="0"/>
              <a:t>, Thursdays, 10:15 – 11 AM, Chapel, Main Building</a:t>
            </a:r>
            <a:endParaRPr lang="en-US" sz="1800">
              <a:solidFill>
                <a:srgbClr val="FFFFFF"/>
              </a:solidFill>
            </a:endParaRPr>
          </a:p>
          <a:p>
            <a:endParaRPr lang="en-US" sz="2800" b="1" u="sng" dirty="0"/>
          </a:p>
        </p:txBody>
      </p:sp>
    </p:spTree>
    <p:extLst>
      <p:ext uri="{BB962C8B-B14F-4D97-AF65-F5344CB8AC3E}">
        <p14:creationId xmlns:p14="http://schemas.microsoft.com/office/powerpoint/2010/main" val="3073013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B23A4-482D-3D84-E147-0CA619790872}"/>
              </a:ext>
            </a:extLst>
          </p:cNvPr>
          <p:cNvSpPr>
            <a:spLocks noGrp="1"/>
          </p:cNvSpPr>
          <p:nvPr>
            <p:ph type="title"/>
          </p:nvPr>
        </p:nvSpPr>
        <p:spPr/>
        <p:txBody>
          <a:bodyPr/>
          <a:lstStyle/>
          <a:p>
            <a:r>
              <a:rPr lang="en-US" dirty="0"/>
              <a:t>Office of Mission Initiatives</a:t>
            </a:r>
          </a:p>
        </p:txBody>
      </p:sp>
      <p:sp>
        <p:nvSpPr>
          <p:cNvPr id="3" name="Content Placeholder 2">
            <a:extLst>
              <a:ext uri="{FF2B5EF4-FFF2-40B4-BE49-F238E27FC236}">
                <a16:creationId xmlns:a16="http://schemas.microsoft.com/office/drawing/2014/main" id="{FF3CAFE9-E009-1D7A-BB3D-44A92F59C295}"/>
              </a:ext>
            </a:extLst>
          </p:cNvPr>
          <p:cNvSpPr>
            <a:spLocks noGrp="1"/>
          </p:cNvSpPr>
          <p:nvPr>
            <p:ph sz="quarter" idx="15"/>
          </p:nvPr>
        </p:nvSpPr>
        <p:spPr>
          <a:xfrm>
            <a:off x="594360" y="2676525"/>
            <a:ext cx="9778365" cy="3597470"/>
          </a:xfrm>
        </p:spPr>
        <p:txBody>
          <a:bodyPr vert="horz" lIns="0" tIns="45720" rIns="0" bIns="0" rtlCol="0" anchor="t">
            <a:normAutofit/>
          </a:bodyPr>
          <a:lstStyle/>
          <a:p>
            <a:r>
              <a:rPr lang="en-US" sz="2400" b="1" u="sng" dirty="0"/>
              <a:t>Other Initiatives</a:t>
            </a:r>
          </a:p>
          <a:p>
            <a:pPr marL="342900" indent="-342900">
              <a:buChar char="•"/>
            </a:pPr>
            <a:r>
              <a:rPr lang="en-US" sz="2400" dirty="0"/>
              <a:t>Revamping the Campus Ministry Room</a:t>
            </a:r>
          </a:p>
          <a:p>
            <a:pPr marL="342900" indent="-342900">
              <a:buChar char="•"/>
            </a:pPr>
            <a:r>
              <a:rPr lang="en-US" sz="2400" dirty="0"/>
              <a:t>Campus Cupboard / Career Closet</a:t>
            </a:r>
          </a:p>
          <a:p>
            <a:pPr marL="342900" indent="-342900">
              <a:buChar char="•"/>
            </a:pPr>
            <a:r>
              <a:rPr lang="en-US" sz="2400" dirty="0"/>
              <a:t>RCIA Formation </a:t>
            </a:r>
          </a:p>
          <a:p>
            <a:endParaRPr lang="en-US" sz="2400" dirty="0"/>
          </a:p>
        </p:txBody>
      </p:sp>
    </p:spTree>
    <p:extLst>
      <p:ext uri="{BB962C8B-B14F-4D97-AF65-F5344CB8AC3E}">
        <p14:creationId xmlns:p14="http://schemas.microsoft.com/office/powerpoint/2010/main" val="2124978534"/>
      </p:ext>
    </p:extLst>
  </p:cSld>
  <p:clrMapOvr>
    <a:masterClrMapping/>
  </p:clrMapOvr>
</p:sld>
</file>

<file path=ppt/theme/theme1.xml><?xml version="1.0" encoding="utf-8"?>
<a:theme xmlns:a="http://schemas.openxmlformats.org/drawingml/2006/main" name="Custom">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853419_Win32_SL_V5" id="{958D2C9E-948D-4354-BF9D-DF8AE3C2B240}" vid="{22D4A967-05D2-4D72-8594-54CFF34148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4B194E-8B30-4377-8C59-ECFB902D2A26}">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C21FFAC0-05A2-416A-B06C-C248395482CF}">
  <ds:schemaRefs>
    <ds:schemaRef ds:uri="http://schemas.microsoft.com/sharepoint/v3/contenttype/forms"/>
  </ds:schemaRefs>
</ds:datastoreItem>
</file>

<file path=customXml/itemProps3.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{04D4E5DF-8603-4A7D-BBDE-AEF323051E10}tf78853419_win32</Template>
  <TotalTime>54</TotalTime>
  <Words>412</Words>
  <Application>Microsoft Office PowerPoint</Application>
  <PresentationFormat>Widescreen</PresentationFormat>
  <Paragraphs>40</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Custom</vt:lpstr>
      <vt:lpstr>The Office of Mission</vt:lpstr>
      <vt:lpstr>Who Are We?</vt:lpstr>
      <vt:lpstr>Pop Quiz! </vt:lpstr>
      <vt:lpstr>Core Goals of the Office of Mission</vt:lpstr>
      <vt:lpstr>Catholic &amp; Benedictine Identity</vt:lpstr>
      <vt:lpstr>Campus Ministry</vt:lpstr>
      <vt:lpstr>How Can We Help Each Other?</vt:lpstr>
      <vt:lpstr>Office of Mission Initiatives</vt:lpstr>
      <vt:lpstr>Office of Mission Initiatives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Office of Mission</dc:title>
  <dc:creator>Matthew Vander Vennet</dc:creator>
  <cp:lastModifiedBy>Matthew Vander Vennet</cp:lastModifiedBy>
  <cp:revision>165</cp:revision>
  <dcterms:created xsi:type="dcterms:W3CDTF">2024-02-27T16:41:46Z</dcterms:created>
  <dcterms:modified xsi:type="dcterms:W3CDTF">2024-03-06T21:17:55Z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