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0DB6B-15EC-7A63-8351-7496D9CAB082}" v="12" dt="2023-08-08T17:35:18.848"/>
    <p1510:client id="{D5732020-6DC0-BC1C-4AEB-6CA5D3B3534C}" v="15" dt="2023-08-08T17:42:43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908" autoAdjust="0"/>
  </p:normalViewPr>
  <p:slideViewPr>
    <p:cSldViewPr snapToGrid="0">
      <p:cViewPr varScale="1">
        <p:scale>
          <a:sx n="89" d="100"/>
          <a:sy n="89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67515-0B09-4FDB-AAB4-C84E5AAA163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EE8E93-CC51-4C7C-A391-398305A8B534}">
      <dgm:prSet/>
      <dgm:spPr/>
      <dgm:t>
        <a:bodyPr/>
        <a:lstStyle/>
        <a:p>
          <a:r>
            <a:rPr lang="en-US"/>
            <a:t>Students and families are back to participating in campus visits and college fairs. </a:t>
          </a:r>
        </a:p>
      </dgm:t>
    </dgm:pt>
    <dgm:pt modelId="{83728417-FD6F-410B-99BC-76DBC95E9F41}" type="parTrans" cxnId="{172AD176-CFD5-439F-9719-50E4462C483D}">
      <dgm:prSet/>
      <dgm:spPr/>
      <dgm:t>
        <a:bodyPr/>
        <a:lstStyle/>
        <a:p>
          <a:endParaRPr lang="en-US"/>
        </a:p>
      </dgm:t>
    </dgm:pt>
    <dgm:pt modelId="{7E56FCA5-36EF-415A-AB40-7A4A15A76AD2}" type="sibTrans" cxnId="{172AD176-CFD5-439F-9719-50E4462C483D}">
      <dgm:prSet/>
      <dgm:spPr/>
      <dgm:t>
        <a:bodyPr/>
        <a:lstStyle/>
        <a:p>
          <a:endParaRPr lang="en-US"/>
        </a:p>
      </dgm:t>
    </dgm:pt>
    <dgm:pt modelId="{639B0C70-ADD1-4F52-8D20-C84930D85493}">
      <dgm:prSet/>
      <dgm:spPr/>
      <dgm:t>
        <a:bodyPr/>
        <a:lstStyle/>
        <a:p>
          <a:r>
            <a:rPr lang="en-US"/>
            <a:t>58% of institutions saw a decrease in virtual events.</a:t>
          </a:r>
        </a:p>
      </dgm:t>
    </dgm:pt>
    <dgm:pt modelId="{9547E12E-8E3D-4777-B61A-C3816341E298}" type="parTrans" cxnId="{E0FEA05B-1771-4473-BA27-A57CC77B4FBF}">
      <dgm:prSet/>
      <dgm:spPr/>
      <dgm:t>
        <a:bodyPr/>
        <a:lstStyle/>
        <a:p>
          <a:endParaRPr lang="en-US"/>
        </a:p>
      </dgm:t>
    </dgm:pt>
    <dgm:pt modelId="{56045B0B-C525-4083-A280-1282B4B2798A}" type="sibTrans" cxnId="{E0FEA05B-1771-4473-BA27-A57CC77B4FBF}">
      <dgm:prSet/>
      <dgm:spPr/>
      <dgm:t>
        <a:bodyPr/>
        <a:lstStyle/>
        <a:p>
          <a:endParaRPr lang="en-US"/>
        </a:p>
      </dgm:t>
    </dgm:pt>
    <dgm:pt modelId="{E8D53B4E-2D67-4A50-BCF3-CE7BD2C803B5}">
      <dgm:prSet/>
      <dgm:spPr/>
      <dgm:t>
        <a:bodyPr/>
        <a:lstStyle/>
        <a:p>
          <a:r>
            <a:rPr lang="en-US"/>
            <a:t>38% of institutions are reporting in-person attendance is up. </a:t>
          </a:r>
        </a:p>
      </dgm:t>
    </dgm:pt>
    <dgm:pt modelId="{151B8076-A345-40DC-8846-F0466ABF7112}" type="parTrans" cxnId="{CF4C7795-BE14-4B30-957E-50001D3955DE}">
      <dgm:prSet/>
      <dgm:spPr/>
      <dgm:t>
        <a:bodyPr/>
        <a:lstStyle/>
        <a:p>
          <a:endParaRPr lang="en-US"/>
        </a:p>
      </dgm:t>
    </dgm:pt>
    <dgm:pt modelId="{A937DB4A-4BDB-44E3-9733-070DA3C49825}" type="sibTrans" cxnId="{CF4C7795-BE14-4B30-957E-50001D3955DE}">
      <dgm:prSet/>
      <dgm:spPr/>
      <dgm:t>
        <a:bodyPr/>
        <a:lstStyle/>
        <a:p>
          <a:endParaRPr lang="en-US"/>
        </a:p>
      </dgm:t>
    </dgm:pt>
    <dgm:pt modelId="{C7BA3862-40E3-418E-9044-39F321005AD2}">
      <dgm:prSet/>
      <dgm:spPr/>
      <dgm:t>
        <a:bodyPr/>
        <a:lstStyle/>
        <a:p>
          <a:r>
            <a:rPr lang="en-US"/>
            <a:t>High school students are consulting with their high school counselor during their college search</a:t>
          </a:r>
        </a:p>
      </dgm:t>
    </dgm:pt>
    <dgm:pt modelId="{4686C11A-FC76-43E3-976C-DA4A79C97948}" type="parTrans" cxnId="{7BCFA841-9F9C-4074-8FC5-DBE7C610736A}">
      <dgm:prSet/>
      <dgm:spPr/>
      <dgm:t>
        <a:bodyPr/>
        <a:lstStyle/>
        <a:p>
          <a:endParaRPr lang="en-US"/>
        </a:p>
      </dgm:t>
    </dgm:pt>
    <dgm:pt modelId="{3AD84691-74CD-4B83-A925-DA3100290439}" type="sibTrans" cxnId="{7BCFA841-9F9C-4074-8FC5-DBE7C610736A}">
      <dgm:prSet/>
      <dgm:spPr/>
      <dgm:t>
        <a:bodyPr/>
        <a:lstStyle/>
        <a:p>
          <a:endParaRPr lang="en-US"/>
        </a:p>
      </dgm:t>
    </dgm:pt>
    <dgm:pt modelId="{5D6E6504-B105-45E3-B419-812B46DCF875}">
      <dgm:prSet/>
      <dgm:spPr/>
      <dgm:t>
        <a:bodyPr/>
        <a:lstStyle/>
        <a:p>
          <a:r>
            <a:rPr lang="en-US" baseline="0"/>
            <a:t>Up 9% from 2021 and up 10% from 2019</a:t>
          </a:r>
          <a:endParaRPr lang="en-US"/>
        </a:p>
      </dgm:t>
    </dgm:pt>
    <dgm:pt modelId="{603D3758-5F41-4C81-A151-4828F0EC52B7}" type="parTrans" cxnId="{FD340C1D-264B-4AF2-921C-FD449B193A9E}">
      <dgm:prSet/>
      <dgm:spPr/>
      <dgm:t>
        <a:bodyPr/>
        <a:lstStyle/>
        <a:p>
          <a:endParaRPr lang="en-US"/>
        </a:p>
      </dgm:t>
    </dgm:pt>
    <dgm:pt modelId="{B61A6390-118E-446E-A1B5-268470016414}" type="sibTrans" cxnId="{FD340C1D-264B-4AF2-921C-FD449B193A9E}">
      <dgm:prSet/>
      <dgm:spPr/>
      <dgm:t>
        <a:bodyPr/>
        <a:lstStyle/>
        <a:p>
          <a:endParaRPr lang="en-US"/>
        </a:p>
      </dgm:t>
    </dgm:pt>
    <dgm:pt modelId="{5619B58B-819F-45EF-B545-6E174D5C6832}" type="pres">
      <dgm:prSet presAssocID="{39067515-0B09-4FDB-AAB4-C84E5AAA163A}" presName="matrix" presStyleCnt="0">
        <dgm:presLayoutVars>
          <dgm:chMax val="1"/>
          <dgm:dir/>
          <dgm:resizeHandles val="exact"/>
        </dgm:presLayoutVars>
      </dgm:prSet>
      <dgm:spPr/>
    </dgm:pt>
    <dgm:pt modelId="{AD4DE1C2-7B77-43F0-B053-D5086DF70C1D}" type="pres">
      <dgm:prSet presAssocID="{39067515-0B09-4FDB-AAB4-C84E5AAA163A}" presName="diamond" presStyleLbl="bgShp" presStyleIdx="0" presStyleCnt="1"/>
      <dgm:spPr/>
    </dgm:pt>
    <dgm:pt modelId="{0DEB71C7-D14E-4945-931A-1615148EE3A0}" type="pres">
      <dgm:prSet presAssocID="{39067515-0B09-4FDB-AAB4-C84E5AAA16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EB75D63-90A6-440A-B1CF-26265D884A8B}" type="pres">
      <dgm:prSet presAssocID="{39067515-0B09-4FDB-AAB4-C84E5AAA16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C48019-28C3-4167-807A-56883B0FE426}" type="pres">
      <dgm:prSet presAssocID="{39067515-0B09-4FDB-AAB4-C84E5AAA16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2557B9-C034-4180-A4BB-BE2EEA81AB9F}" type="pres">
      <dgm:prSet presAssocID="{39067515-0B09-4FDB-AAB4-C84E5AAA16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4B9E714-6D53-45E6-86AF-0D55A61D8FDB}" type="presOf" srcId="{95EE8E93-CC51-4C7C-A391-398305A8B534}" destId="{0DEB71C7-D14E-4945-931A-1615148EE3A0}" srcOrd="0" destOrd="0" presId="urn:microsoft.com/office/officeart/2005/8/layout/matrix3"/>
    <dgm:cxn modelId="{FD340C1D-264B-4AF2-921C-FD449B193A9E}" srcId="{C7BA3862-40E3-418E-9044-39F321005AD2}" destId="{5D6E6504-B105-45E3-B419-812B46DCF875}" srcOrd="0" destOrd="0" parTransId="{603D3758-5F41-4C81-A151-4828F0EC52B7}" sibTransId="{B61A6390-118E-446E-A1B5-268470016414}"/>
    <dgm:cxn modelId="{13949F1E-0FC6-4123-95D8-B1835C099E84}" type="presOf" srcId="{39067515-0B09-4FDB-AAB4-C84E5AAA163A}" destId="{5619B58B-819F-45EF-B545-6E174D5C6832}" srcOrd="0" destOrd="0" presId="urn:microsoft.com/office/officeart/2005/8/layout/matrix3"/>
    <dgm:cxn modelId="{9028352C-5B16-4AA8-A3C8-84CB3DC60BE4}" type="presOf" srcId="{5D6E6504-B105-45E3-B419-812B46DCF875}" destId="{9F2557B9-C034-4180-A4BB-BE2EEA81AB9F}" srcOrd="0" destOrd="1" presId="urn:microsoft.com/office/officeart/2005/8/layout/matrix3"/>
    <dgm:cxn modelId="{E0FEA05B-1771-4473-BA27-A57CC77B4FBF}" srcId="{39067515-0B09-4FDB-AAB4-C84E5AAA163A}" destId="{639B0C70-ADD1-4F52-8D20-C84930D85493}" srcOrd="1" destOrd="0" parTransId="{9547E12E-8E3D-4777-B61A-C3816341E298}" sibTransId="{56045B0B-C525-4083-A280-1282B4B2798A}"/>
    <dgm:cxn modelId="{7BCFA841-9F9C-4074-8FC5-DBE7C610736A}" srcId="{39067515-0B09-4FDB-AAB4-C84E5AAA163A}" destId="{C7BA3862-40E3-418E-9044-39F321005AD2}" srcOrd="3" destOrd="0" parTransId="{4686C11A-FC76-43E3-976C-DA4A79C97948}" sibTransId="{3AD84691-74CD-4B83-A925-DA3100290439}"/>
    <dgm:cxn modelId="{2573336E-C686-43AB-9CA4-8A91407B0C2A}" type="presOf" srcId="{639B0C70-ADD1-4F52-8D20-C84930D85493}" destId="{FEB75D63-90A6-440A-B1CF-26265D884A8B}" srcOrd="0" destOrd="0" presId="urn:microsoft.com/office/officeart/2005/8/layout/matrix3"/>
    <dgm:cxn modelId="{C5F59D54-2DA4-47E2-ABBB-1C3C00F91F49}" type="presOf" srcId="{E8D53B4E-2D67-4A50-BCF3-CE7BD2C803B5}" destId="{C6C48019-28C3-4167-807A-56883B0FE426}" srcOrd="0" destOrd="0" presId="urn:microsoft.com/office/officeart/2005/8/layout/matrix3"/>
    <dgm:cxn modelId="{172AD176-CFD5-439F-9719-50E4462C483D}" srcId="{39067515-0B09-4FDB-AAB4-C84E5AAA163A}" destId="{95EE8E93-CC51-4C7C-A391-398305A8B534}" srcOrd="0" destOrd="0" parTransId="{83728417-FD6F-410B-99BC-76DBC95E9F41}" sibTransId="{7E56FCA5-36EF-415A-AB40-7A4A15A76AD2}"/>
    <dgm:cxn modelId="{CF4C7795-BE14-4B30-957E-50001D3955DE}" srcId="{39067515-0B09-4FDB-AAB4-C84E5AAA163A}" destId="{E8D53B4E-2D67-4A50-BCF3-CE7BD2C803B5}" srcOrd="2" destOrd="0" parTransId="{151B8076-A345-40DC-8846-F0466ABF7112}" sibTransId="{A937DB4A-4BDB-44E3-9733-070DA3C49825}"/>
    <dgm:cxn modelId="{474EEEA9-36D7-46C1-89A0-9B1A744E9397}" type="presOf" srcId="{C7BA3862-40E3-418E-9044-39F321005AD2}" destId="{9F2557B9-C034-4180-A4BB-BE2EEA81AB9F}" srcOrd="0" destOrd="0" presId="urn:microsoft.com/office/officeart/2005/8/layout/matrix3"/>
    <dgm:cxn modelId="{0C02D185-4FFD-416C-A096-54E41F6C0879}" type="presParOf" srcId="{5619B58B-819F-45EF-B545-6E174D5C6832}" destId="{AD4DE1C2-7B77-43F0-B053-D5086DF70C1D}" srcOrd="0" destOrd="0" presId="urn:microsoft.com/office/officeart/2005/8/layout/matrix3"/>
    <dgm:cxn modelId="{38304693-A661-483E-95A6-2699B34C8D87}" type="presParOf" srcId="{5619B58B-819F-45EF-B545-6E174D5C6832}" destId="{0DEB71C7-D14E-4945-931A-1615148EE3A0}" srcOrd="1" destOrd="0" presId="urn:microsoft.com/office/officeart/2005/8/layout/matrix3"/>
    <dgm:cxn modelId="{FE6737AA-088A-49CA-92C1-DB889623C0D1}" type="presParOf" srcId="{5619B58B-819F-45EF-B545-6E174D5C6832}" destId="{FEB75D63-90A6-440A-B1CF-26265D884A8B}" srcOrd="2" destOrd="0" presId="urn:microsoft.com/office/officeart/2005/8/layout/matrix3"/>
    <dgm:cxn modelId="{18A61509-3F25-4E2B-8A46-4757CF8A3DF2}" type="presParOf" srcId="{5619B58B-819F-45EF-B545-6E174D5C6832}" destId="{C6C48019-28C3-4167-807A-56883B0FE426}" srcOrd="3" destOrd="0" presId="urn:microsoft.com/office/officeart/2005/8/layout/matrix3"/>
    <dgm:cxn modelId="{E7E75081-DDA1-4C1D-963D-C0C2B981C5CE}" type="presParOf" srcId="{5619B58B-819F-45EF-B545-6E174D5C6832}" destId="{9F2557B9-C034-4180-A4BB-BE2EEA81AB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23412-72DE-4B46-82D7-E7D34D0242D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F72279-3692-4440-A92D-88BCB7CB853B}">
      <dgm:prSet/>
      <dgm:spPr/>
      <dgm:t>
        <a:bodyPr/>
        <a:lstStyle/>
        <a:p>
          <a:pPr>
            <a:defRPr b="1"/>
          </a:pPr>
          <a:r>
            <a:rPr lang="en-US"/>
            <a:t>Web design and virtual interaction</a:t>
          </a:r>
        </a:p>
      </dgm:t>
    </dgm:pt>
    <dgm:pt modelId="{778128EF-E849-4833-AE0E-4742B82E8D13}" type="parTrans" cxnId="{3F036DA8-BE30-4B0C-A746-DE18E01F1163}">
      <dgm:prSet/>
      <dgm:spPr/>
      <dgm:t>
        <a:bodyPr/>
        <a:lstStyle/>
        <a:p>
          <a:endParaRPr lang="en-US"/>
        </a:p>
      </dgm:t>
    </dgm:pt>
    <dgm:pt modelId="{FB011246-25FB-48CD-9D23-4778F68CF86E}" type="sibTrans" cxnId="{3F036DA8-BE30-4B0C-A746-DE18E01F1163}">
      <dgm:prSet/>
      <dgm:spPr/>
      <dgm:t>
        <a:bodyPr/>
        <a:lstStyle/>
        <a:p>
          <a:endParaRPr lang="en-US"/>
        </a:p>
      </dgm:t>
    </dgm:pt>
    <dgm:pt modelId="{A5D2AE90-099A-46E7-B8CD-CB4FFDF4CD0C}">
      <dgm:prSet/>
      <dgm:spPr/>
      <dgm:t>
        <a:bodyPr/>
        <a:lstStyle/>
        <a:p>
          <a:r>
            <a:rPr lang="en-US" baseline="0"/>
            <a:t>9/10 students visit the websites of all the colleges they are considering</a:t>
          </a:r>
          <a:endParaRPr lang="en-US"/>
        </a:p>
      </dgm:t>
    </dgm:pt>
    <dgm:pt modelId="{D8E85667-905E-4B53-A4EC-6F695BB400F5}" type="parTrans" cxnId="{A281CDD5-8A1E-4048-8301-AE8A492F10E2}">
      <dgm:prSet/>
      <dgm:spPr/>
      <dgm:t>
        <a:bodyPr/>
        <a:lstStyle/>
        <a:p>
          <a:endParaRPr lang="en-US"/>
        </a:p>
      </dgm:t>
    </dgm:pt>
    <dgm:pt modelId="{0B75E4B3-FB16-49C0-B132-65ED05047DCE}" type="sibTrans" cxnId="{A281CDD5-8A1E-4048-8301-AE8A492F10E2}">
      <dgm:prSet/>
      <dgm:spPr/>
      <dgm:t>
        <a:bodyPr/>
        <a:lstStyle/>
        <a:p>
          <a:endParaRPr lang="en-US"/>
        </a:p>
      </dgm:t>
    </dgm:pt>
    <dgm:pt modelId="{B46F6721-EA01-43F4-BE22-C20D30B8A557}">
      <dgm:prSet/>
      <dgm:spPr/>
      <dgm:t>
        <a:bodyPr/>
        <a:lstStyle/>
        <a:p>
          <a:r>
            <a:rPr lang="en-US" baseline="0"/>
            <a:t>Responses to the survey showed that a well-designed website will improve their opinion of a college and a poorly designed website will hurt</a:t>
          </a:r>
          <a:endParaRPr lang="en-US"/>
        </a:p>
      </dgm:t>
    </dgm:pt>
    <dgm:pt modelId="{BDA35CEB-6559-4647-86BD-B744692EF4B1}" type="parTrans" cxnId="{1B192F03-1432-4A93-9720-E2DFA5AC5838}">
      <dgm:prSet/>
      <dgm:spPr/>
      <dgm:t>
        <a:bodyPr/>
        <a:lstStyle/>
        <a:p>
          <a:endParaRPr lang="en-US"/>
        </a:p>
      </dgm:t>
    </dgm:pt>
    <dgm:pt modelId="{E714924E-6DCE-4463-B1F3-DB6B9AB734A4}" type="sibTrans" cxnId="{1B192F03-1432-4A93-9720-E2DFA5AC5838}">
      <dgm:prSet/>
      <dgm:spPr/>
      <dgm:t>
        <a:bodyPr/>
        <a:lstStyle/>
        <a:p>
          <a:endParaRPr lang="en-US"/>
        </a:p>
      </dgm:t>
    </dgm:pt>
    <dgm:pt modelId="{5D3E461F-CA4A-4C88-9548-48E38C9F74F8}">
      <dgm:prSet/>
      <dgm:spPr/>
      <dgm:t>
        <a:bodyPr/>
        <a:lstStyle/>
        <a:p>
          <a:pPr>
            <a:defRPr b="1"/>
          </a:pPr>
          <a:r>
            <a:rPr lang="en-US"/>
            <a:t>Email is a preferred channel for college communications</a:t>
          </a:r>
        </a:p>
      </dgm:t>
    </dgm:pt>
    <dgm:pt modelId="{8F1CF005-5CDD-43D1-A53C-8EFA8886E7FB}" type="parTrans" cxnId="{4C510902-C7AF-4378-9290-C157D1CE7C9A}">
      <dgm:prSet/>
      <dgm:spPr/>
      <dgm:t>
        <a:bodyPr/>
        <a:lstStyle/>
        <a:p>
          <a:endParaRPr lang="en-US"/>
        </a:p>
      </dgm:t>
    </dgm:pt>
    <dgm:pt modelId="{7052C096-8B14-42EF-B1C0-FFB7F13FA637}" type="sibTrans" cxnId="{4C510902-C7AF-4378-9290-C157D1CE7C9A}">
      <dgm:prSet/>
      <dgm:spPr/>
      <dgm:t>
        <a:bodyPr/>
        <a:lstStyle/>
        <a:p>
          <a:endParaRPr lang="en-US"/>
        </a:p>
      </dgm:t>
    </dgm:pt>
    <dgm:pt modelId="{EC576F9B-2E17-4F3F-98B5-F5CB51A00578}">
      <dgm:prSet/>
      <dgm:spPr/>
      <dgm:t>
        <a:bodyPr/>
        <a:lstStyle/>
        <a:p>
          <a:r>
            <a:rPr lang="en-US" baseline="0"/>
            <a:t>Despite various reports of email fatigue, more than 75% of students expressed they want to hear from colleges via email.</a:t>
          </a:r>
          <a:endParaRPr lang="en-US"/>
        </a:p>
      </dgm:t>
    </dgm:pt>
    <dgm:pt modelId="{14389003-F257-48BA-BFFD-52EDDD6302D5}" type="parTrans" cxnId="{1C6471FC-4245-4388-9BA3-F121A3D11604}">
      <dgm:prSet/>
      <dgm:spPr/>
      <dgm:t>
        <a:bodyPr/>
        <a:lstStyle/>
        <a:p>
          <a:endParaRPr lang="en-US"/>
        </a:p>
      </dgm:t>
    </dgm:pt>
    <dgm:pt modelId="{EAE65C93-44FB-4F78-A289-C44CF940F7FD}" type="sibTrans" cxnId="{1C6471FC-4245-4388-9BA3-F121A3D11604}">
      <dgm:prSet/>
      <dgm:spPr/>
      <dgm:t>
        <a:bodyPr/>
        <a:lstStyle/>
        <a:p>
          <a:endParaRPr lang="en-US"/>
        </a:p>
      </dgm:t>
    </dgm:pt>
    <dgm:pt modelId="{22A79DAF-1830-45E5-9D4A-45E20AEAB39D}" type="pres">
      <dgm:prSet presAssocID="{6ED23412-72DE-4B46-82D7-E7D34D0242D6}" presName="root" presStyleCnt="0">
        <dgm:presLayoutVars>
          <dgm:dir/>
          <dgm:resizeHandles val="exact"/>
        </dgm:presLayoutVars>
      </dgm:prSet>
      <dgm:spPr/>
    </dgm:pt>
    <dgm:pt modelId="{88855878-617B-423C-87F5-A4D323E4B168}" type="pres">
      <dgm:prSet presAssocID="{ABF72279-3692-4440-A92D-88BCB7CB853B}" presName="compNode" presStyleCnt="0"/>
      <dgm:spPr/>
    </dgm:pt>
    <dgm:pt modelId="{AD9F61A8-C96D-46BD-956D-1373E95D45BC}" type="pres">
      <dgm:prSet presAssocID="{ABF72279-3692-4440-A92D-88BCB7CB853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10DC3C1-28D6-434C-A615-945D821CE137}" type="pres">
      <dgm:prSet presAssocID="{ABF72279-3692-4440-A92D-88BCB7CB853B}" presName="iconSpace" presStyleCnt="0"/>
      <dgm:spPr/>
    </dgm:pt>
    <dgm:pt modelId="{F9729C61-2D07-46A3-BA67-ADA708AE39B3}" type="pres">
      <dgm:prSet presAssocID="{ABF72279-3692-4440-A92D-88BCB7CB853B}" presName="parTx" presStyleLbl="revTx" presStyleIdx="0" presStyleCnt="4">
        <dgm:presLayoutVars>
          <dgm:chMax val="0"/>
          <dgm:chPref val="0"/>
        </dgm:presLayoutVars>
      </dgm:prSet>
      <dgm:spPr/>
    </dgm:pt>
    <dgm:pt modelId="{C0E49474-CB86-4F2D-9FB7-5544D4D46AA9}" type="pres">
      <dgm:prSet presAssocID="{ABF72279-3692-4440-A92D-88BCB7CB853B}" presName="txSpace" presStyleCnt="0"/>
      <dgm:spPr/>
    </dgm:pt>
    <dgm:pt modelId="{01AA2064-4C51-4331-86DA-688625F11638}" type="pres">
      <dgm:prSet presAssocID="{ABF72279-3692-4440-A92D-88BCB7CB853B}" presName="desTx" presStyleLbl="revTx" presStyleIdx="1" presStyleCnt="4">
        <dgm:presLayoutVars/>
      </dgm:prSet>
      <dgm:spPr/>
    </dgm:pt>
    <dgm:pt modelId="{2993AACC-6116-4DB6-BFF9-610306E331E0}" type="pres">
      <dgm:prSet presAssocID="{FB011246-25FB-48CD-9D23-4778F68CF86E}" presName="sibTrans" presStyleCnt="0"/>
      <dgm:spPr/>
    </dgm:pt>
    <dgm:pt modelId="{33C9EC1E-A92A-49C2-87A9-30975538D18E}" type="pres">
      <dgm:prSet presAssocID="{5D3E461F-CA4A-4C88-9548-48E38C9F74F8}" presName="compNode" presStyleCnt="0"/>
      <dgm:spPr/>
    </dgm:pt>
    <dgm:pt modelId="{7CE397CC-29ED-40C0-9922-D4499730F595}" type="pres">
      <dgm:prSet presAssocID="{5D3E461F-CA4A-4C88-9548-48E38C9F74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BB1F2E8-28FD-4554-8110-4BC9E9C9C52C}" type="pres">
      <dgm:prSet presAssocID="{5D3E461F-CA4A-4C88-9548-48E38C9F74F8}" presName="iconSpace" presStyleCnt="0"/>
      <dgm:spPr/>
    </dgm:pt>
    <dgm:pt modelId="{18148612-26E8-4D1E-8245-0BE4B2FA27B4}" type="pres">
      <dgm:prSet presAssocID="{5D3E461F-CA4A-4C88-9548-48E38C9F74F8}" presName="parTx" presStyleLbl="revTx" presStyleIdx="2" presStyleCnt="4">
        <dgm:presLayoutVars>
          <dgm:chMax val="0"/>
          <dgm:chPref val="0"/>
        </dgm:presLayoutVars>
      </dgm:prSet>
      <dgm:spPr/>
    </dgm:pt>
    <dgm:pt modelId="{BC2E8353-4F30-4085-91E1-7B75B104DF89}" type="pres">
      <dgm:prSet presAssocID="{5D3E461F-CA4A-4C88-9548-48E38C9F74F8}" presName="txSpace" presStyleCnt="0"/>
      <dgm:spPr/>
    </dgm:pt>
    <dgm:pt modelId="{C2E059B8-FA0E-464C-8510-CDE13495A95A}" type="pres">
      <dgm:prSet presAssocID="{5D3E461F-CA4A-4C88-9548-48E38C9F74F8}" presName="desTx" presStyleLbl="revTx" presStyleIdx="3" presStyleCnt="4">
        <dgm:presLayoutVars/>
      </dgm:prSet>
      <dgm:spPr/>
    </dgm:pt>
  </dgm:ptLst>
  <dgm:cxnLst>
    <dgm:cxn modelId="{4C510902-C7AF-4378-9290-C157D1CE7C9A}" srcId="{6ED23412-72DE-4B46-82D7-E7D34D0242D6}" destId="{5D3E461F-CA4A-4C88-9548-48E38C9F74F8}" srcOrd="1" destOrd="0" parTransId="{8F1CF005-5CDD-43D1-A53C-8EFA8886E7FB}" sibTransId="{7052C096-8B14-42EF-B1C0-FFB7F13FA637}"/>
    <dgm:cxn modelId="{1B192F03-1432-4A93-9720-E2DFA5AC5838}" srcId="{ABF72279-3692-4440-A92D-88BCB7CB853B}" destId="{B46F6721-EA01-43F4-BE22-C20D30B8A557}" srcOrd="1" destOrd="0" parTransId="{BDA35CEB-6559-4647-86BD-B744692EF4B1}" sibTransId="{E714924E-6DCE-4463-B1F3-DB6B9AB734A4}"/>
    <dgm:cxn modelId="{9A28966D-FD9A-43D2-820C-9E6EA3CA89F2}" type="presOf" srcId="{5D3E461F-CA4A-4C88-9548-48E38C9F74F8}" destId="{18148612-26E8-4D1E-8245-0BE4B2FA27B4}" srcOrd="0" destOrd="0" presId="urn:microsoft.com/office/officeart/2018/5/layout/CenteredIconLabelDescriptionList"/>
    <dgm:cxn modelId="{1FF3FD74-C887-41F8-BE63-181AED25F15F}" type="presOf" srcId="{6ED23412-72DE-4B46-82D7-E7D34D0242D6}" destId="{22A79DAF-1830-45E5-9D4A-45E20AEAB39D}" srcOrd="0" destOrd="0" presId="urn:microsoft.com/office/officeart/2018/5/layout/CenteredIconLabelDescriptionList"/>
    <dgm:cxn modelId="{93F2FE97-1072-4CE8-9E64-8865D5DF84D2}" type="presOf" srcId="{B46F6721-EA01-43F4-BE22-C20D30B8A557}" destId="{01AA2064-4C51-4331-86DA-688625F11638}" srcOrd="0" destOrd="1" presId="urn:microsoft.com/office/officeart/2018/5/layout/CenteredIconLabelDescriptionList"/>
    <dgm:cxn modelId="{1039D59B-5C8C-4D15-860B-C21DB04294D8}" type="presOf" srcId="{ABF72279-3692-4440-A92D-88BCB7CB853B}" destId="{F9729C61-2D07-46A3-BA67-ADA708AE39B3}" srcOrd="0" destOrd="0" presId="urn:microsoft.com/office/officeart/2018/5/layout/CenteredIconLabelDescriptionList"/>
    <dgm:cxn modelId="{3F3CD1A3-8CA0-4AAB-AB10-69A49BC7B943}" type="presOf" srcId="{EC576F9B-2E17-4F3F-98B5-F5CB51A00578}" destId="{C2E059B8-FA0E-464C-8510-CDE13495A95A}" srcOrd="0" destOrd="0" presId="urn:microsoft.com/office/officeart/2018/5/layout/CenteredIconLabelDescriptionList"/>
    <dgm:cxn modelId="{3F036DA8-BE30-4B0C-A746-DE18E01F1163}" srcId="{6ED23412-72DE-4B46-82D7-E7D34D0242D6}" destId="{ABF72279-3692-4440-A92D-88BCB7CB853B}" srcOrd="0" destOrd="0" parTransId="{778128EF-E849-4833-AE0E-4742B82E8D13}" sibTransId="{FB011246-25FB-48CD-9D23-4778F68CF86E}"/>
    <dgm:cxn modelId="{AD6467B6-E589-4B45-9931-6F3C6BD96A72}" type="presOf" srcId="{A5D2AE90-099A-46E7-B8CD-CB4FFDF4CD0C}" destId="{01AA2064-4C51-4331-86DA-688625F11638}" srcOrd="0" destOrd="0" presId="urn:microsoft.com/office/officeart/2018/5/layout/CenteredIconLabelDescriptionList"/>
    <dgm:cxn modelId="{A281CDD5-8A1E-4048-8301-AE8A492F10E2}" srcId="{ABF72279-3692-4440-A92D-88BCB7CB853B}" destId="{A5D2AE90-099A-46E7-B8CD-CB4FFDF4CD0C}" srcOrd="0" destOrd="0" parTransId="{D8E85667-905E-4B53-A4EC-6F695BB400F5}" sibTransId="{0B75E4B3-FB16-49C0-B132-65ED05047DCE}"/>
    <dgm:cxn modelId="{1C6471FC-4245-4388-9BA3-F121A3D11604}" srcId="{5D3E461F-CA4A-4C88-9548-48E38C9F74F8}" destId="{EC576F9B-2E17-4F3F-98B5-F5CB51A00578}" srcOrd="0" destOrd="0" parTransId="{14389003-F257-48BA-BFFD-52EDDD6302D5}" sibTransId="{EAE65C93-44FB-4F78-A289-C44CF940F7FD}"/>
    <dgm:cxn modelId="{1279C451-63C1-41CA-8CA3-4005FFC8053B}" type="presParOf" srcId="{22A79DAF-1830-45E5-9D4A-45E20AEAB39D}" destId="{88855878-617B-423C-87F5-A4D323E4B168}" srcOrd="0" destOrd="0" presId="urn:microsoft.com/office/officeart/2018/5/layout/CenteredIconLabelDescriptionList"/>
    <dgm:cxn modelId="{F06BC5C2-A5E8-43BF-AF61-2C49204F690C}" type="presParOf" srcId="{88855878-617B-423C-87F5-A4D323E4B168}" destId="{AD9F61A8-C96D-46BD-956D-1373E95D45BC}" srcOrd="0" destOrd="0" presId="urn:microsoft.com/office/officeart/2018/5/layout/CenteredIconLabelDescriptionList"/>
    <dgm:cxn modelId="{8A84468A-B9D0-4638-AC10-51B26604F062}" type="presParOf" srcId="{88855878-617B-423C-87F5-A4D323E4B168}" destId="{310DC3C1-28D6-434C-A615-945D821CE137}" srcOrd="1" destOrd="0" presId="urn:microsoft.com/office/officeart/2018/5/layout/CenteredIconLabelDescriptionList"/>
    <dgm:cxn modelId="{6E6A8162-C8E1-4F34-915C-94204D375B50}" type="presParOf" srcId="{88855878-617B-423C-87F5-A4D323E4B168}" destId="{F9729C61-2D07-46A3-BA67-ADA708AE39B3}" srcOrd="2" destOrd="0" presId="urn:microsoft.com/office/officeart/2018/5/layout/CenteredIconLabelDescriptionList"/>
    <dgm:cxn modelId="{6A4BA8A1-71D3-4370-94B8-8052C79775F0}" type="presParOf" srcId="{88855878-617B-423C-87F5-A4D323E4B168}" destId="{C0E49474-CB86-4F2D-9FB7-5544D4D46AA9}" srcOrd="3" destOrd="0" presId="urn:microsoft.com/office/officeart/2018/5/layout/CenteredIconLabelDescriptionList"/>
    <dgm:cxn modelId="{4A7EF8E5-3371-4276-8F0A-8BBAA4A284D5}" type="presParOf" srcId="{88855878-617B-423C-87F5-A4D323E4B168}" destId="{01AA2064-4C51-4331-86DA-688625F11638}" srcOrd="4" destOrd="0" presId="urn:microsoft.com/office/officeart/2018/5/layout/CenteredIconLabelDescriptionList"/>
    <dgm:cxn modelId="{FADEC372-B1C8-4BF1-BB46-4721DB4E900C}" type="presParOf" srcId="{22A79DAF-1830-45E5-9D4A-45E20AEAB39D}" destId="{2993AACC-6116-4DB6-BFF9-610306E331E0}" srcOrd="1" destOrd="0" presId="urn:microsoft.com/office/officeart/2018/5/layout/CenteredIconLabelDescriptionList"/>
    <dgm:cxn modelId="{04C3D6E9-8DE2-4397-B691-639BC891E67A}" type="presParOf" srcId="{22A79DAF-1830-45E5-9D4A-45E20AEAB39D}" destId="{33C9EC1E-A92A-49C2-87A9-30975538D18E}" srcOrd="2" destOrd="0" presId="urn:microsoft.com/office/officeart/2018/5/layout/CenteredIconLabelDescriptionList"/>
    <dgm:cxn modelId="{017D0866-8788-4C4F-B904-38B4FDAD12D0}" type="presParOf" srcId="{33C9EC1E-A92A-49C2-87A9-30975538D18E}" destId="{7CE397CC-29ED-40C0-9922-D4499730F595}" srcOrd="0" destOrd="0" presId="urn:microsoft.com/office/officeart/2018/5/layout/CenteredIconLabelDescriptionList"/>
    <dgm:cxn modelId="{2D76A8AF-4CD5-4744-9483-AC8613C1F8B7}" type="presParOf" srcId="{33C9EC1E-A92A-49C2-87A9-30975538D18E}" destId="{7BB1F2E8-28FD-4554-8110-4BC9E9C9C52C}" srcOrd="1" destOrd="0" presId="urn:microsoft.com/office/officeart/2018/5/layout/CenteredIconLabelDescriptionList"/>
    <dgm:cxn modelId="{AE05499E-4E9D-4C65-BD24-F1A2F3F016D3}" type="presParOf" srcId="{33C9EC1E-A92A-49C2-87A9-30975538D18E}" destId="{18148612-26E8-4D1E-8245-0BE4B2FA27B4}" srcOrd="2" destOrd="0" presId="urn:microsoft.com/office/officeart/2018/5/layout/CenteredIconLabelDescriptionList"/>
    <dgm:cxn modelId="{3ED02FA1-9CB6-423C-AB43-C3D12EC2C43B}" type="presParOf" srcId="{33C9EC1E-A92A-49C2-87A9-30975538D18E}" destId="{BC2E8353-4F30-4085-91E1-7B75B104DF89}" srcOrd="3" destOrd="0" presId="urn:microsoft.com/office/officeart/2018/5/layout/CenteredIconLabelDescriptionList"/>
    <dgm:cxn modelId="{57911950-0F35-45E6-9FEC-E30EC43847BA}" type="presParOf" srcId="{33C9EC1E-A92A-49C2-87A9-30975538D18E}" destId="{C2E059B8-FA0E-464C-8510-CDE13495A95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91ECFA-13D2-4445-9D9C-96C4AE92E1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E8AED8-4C1E-4AF0-98FB-95A4B136500A}">
      <dgm:prSet/>
      <dgm:spPr/>
      <dgm:t>
        <a:bodyPr/>
        <a:lstStyle/>
        <a:p>
          <a:r>
            <a:rPr lang="en-US"/>
            <a:t>What does the data say?</a:t>
          </a:r>
        </a:p>
      </dgm:t>
    </dgm:pt>
    <dgm:pt modelId="{61A6615C-E7FC-4FCF-843B-E8E4F3B2374B}" type="parTrans" cxnId="{83BD81B3-DD0C-4D5D-8709-67BE0A46437B}">
      <dgm:prSet/>
      <dgm:spPr/>
      <dgm:t>
        <a:bodyPr/>
        <a:lstStyle/>
        <a:p>
          <a:endParaRPr lang="en-US"/>
        </a:p>
      </dgm:t>
    </dgm:pt>
    <dgm:pt modelId="{4CB510E5-D170-45FA-AFAB-F36F9E1A1B18}" type="sibTrans" cxnId="{83BD81B3-DD0C-4D5D-8709-67BE0A46437B}">
      <dgm:prSet/>
      <dgm:spPr/>
      <dgm:t>
        <a:bodyPr/>
        <a:lstStyle/>
        <a:p>
          <a:endParaRPr lang="en-US"/>
        </a:p>
      </dgm:t>
    </dgm:pt>
    <dgm:pt modelId="{15AE577A-9E09-4300-894C-C996677F684A}">
      <dgm:prSet/>
      <dgm:spPr/>
      <dgm:t>
        <a:bodyPr/>
        <a:lstStyle/>
        <a:p>
          <a:r>
            <a:rPr lang="en-US"/>
            <a:t>2019, 67% of high school students started researching college by the end of their sophomore year.</a:t>
          </a:r>
        </a:p>
      </dgm:t>
    </dgm:pt>
    <dgm:pt modelId="{C64CA8CF-418E-46A3-8D35-957634A1EB9C}" type="parTrans" cxnId="{1127C6D5-5DC2-43C4-B537-C93AE6E3677F}">
      <dgm:prSet/>
      <dgm:spPr/>
      <dgm:t>
        <a:bodyPr/>
        <a:lstStyle/>
        <a:p>
          <a:endParaRPr lang="en-US"/>
        </a:p>
      </dgm:t>
    </dgm:pt>
    <dgm:pt modelId="{353DD7D0-42D2-49D6-8842-CB35E7B85787}" type="sibTrans" cxnId="{1127C6D5-5DC2-43C4-B537-C93AE6E3677F}">
      <dgm:prSet/>
      <dgm:spPr/>
      <dgm:t>
        <a:bodyPr/>
        <a:lstStyle/>
        <a:p>
          <a:endParaRPr lang="en-US"/>
        </a:p>
      </dgm:t>
    </dgm:pt>
    <dgm:pt modelId="{9131F4EB-DDD6-47D2-B6C2-1D9E0C2723F5}">
      <dgm:prSet/>
      <dgm:spPr/>
      <dgm:t>
        <a:bodyPr/>
        <a:lstStyle/>
        <a:p>
          <a:r>
            <a:rPr lang="en-US"/>
            <a:t>2023, 40% of high school students started researching college by the end of their sophomore year.</a:t>
          </a:r>
        </a:p>
      </dgm:t>
    </dgm:pt>
    <dgm:pt modelId="{4096D891-D083-4994-A61A-E3BF21E88425}" type="parTrans" cxnId="{7E0E84C9-83AD-4ADE-A045-27B6B9C0BC3E}">
      <dgm:prSet/>
      <dgm:spPr/>
      <dgm:t>
        <a:bodyPr/>
        <a:lstStyle/>
        <a:p>
          <a:endParaRPr lang="en-US"/>
        </a:p>
      </dgm:t>
    </dgm:pt>
    <dgm:pt modelId="{2FBA4C1D-DAFE-4C4E-A659-D97E963D31F9}" type="sibTrans" cxnId="{7E0E84C9-83AD-4ADE-A045-27B6B9C0BC3E}">
      <dgm:prSet/>
      <dgm:spPr/>
      <dgm:t>
        <a:bodyPr/>
        <a:lstStyle/>
        <a:p>
          <a:endParaRPr lang="en-US"/>
        </a:p>
      </dgm:t>
    </dgm:pt>
    <dgm:pt modelId="{8BCF384E-4D0D-41E4-BE19-75FD67116C7F}">
      <dgm:prSet/>
      <dgm:spPr/>
      <dgm:t>
        <a:bodyPr/>
        <a:lstStyle/>
        <a:p>
          <a:r>
            <a:rPr lang="en-US"/>
            <a:t>Comparing Financial Aid award offers</a:t>
          </a:r>
        </a:p>
      </dgm:t>
    </dgm:pt>
    <dgm:pt modelId="{E72B861C-B39B-4FFD-B3F1-9401717FD2D5}" type="parTrans" cxnId="{15121589-FFB9-42EF-9281-3A55DB780DF6}">
      <dgm:prSet/>
      <dgm:spPr/>
      <dgm:t>
        <a:bodyPr/>
        <a:lstStyle/>
        <a:p>
          <a:endParaRPr lang="en-US"/>
        </a:p>
      </dgm:t>
    </dgm:pt>
    <dgm:pt modelId="{AC9FF87F-2376-4EA4-B1BC-4DDC3D75EA68}" type="sibTrans" cxnId="{15121589-FFB9-42EF-9281-3A55DB780DF6}">
      <dgm:prSet/>
      <dgm:spPr/>
      <dgm:t>
        <a:bodyPr/>
        <a:lstStyle/>
        <a:p>
          <a:endParaRPr lang="en-US"/>
        </a:p>
      </dgm:t>
    </dgm:pt>
    <dgm:pt modelId="{E025CA75-428C-41B9-AC76-B0D142CAFCDE}">
      <dgm:prSet/>
      <dgm:spPr/>
      <dgm:t>
        <a:bodyPr/>
        <a:lstStyle/>
        <a:p>
          <a:r>
            <a:rPr lang="en-US"/>
            <a:t>Takeaways:</a:t>
          </a:r>
        </a:p>
      </dgm:t>
    </dgm:pt>
    <dgm:pt modelId="{472B6880-9989-4FA3-8E66-66B3D67455A5}" type="parTrans" cxnId="{9206731B-9CF9-4427-AB7B-C1C6150CE15C}">
      <dgm:prSet/>
      <dgm:spPr/>
      <dgm:t>
        <a:bodyPr/>
        <a:lstStyle/>
        <a:p>
          <a:endParaRPr lang="en-US"/>
        </a:p>
      </dgm:t>
    </dgm:pt>
    <dgm:pt modelId="{B9BC1577-A26E-402C-BAD3-16BBB4803E5E}" type="sibTrans" cxnId="{9206731B-9CF9-4427-AB7B-C1C6150CE15C}">
      <dgm:prSet/>
      <dgm:spPr/>
      <dgm:t>
        <a:bodyPr/>
        <a:lstStyle/>
        <a:p>
          <a:endParaRPr lang="en-US"/>
        </a:p>
      </dgm:t>
    </dgm:pt>
    <dgm:pt modelId="{9D278D1D-5DDB-4BE8-B2B5-D9B25D3C5C82}">
      <dgm:prSet/>
      <dgm:spPr/>
      <dgm:t>
        <a:bodyPr/>
        <a:lstStyle/>
        <a:p>
          <a:r>
            <a:rPr lang="en-US"/>
            <a:t>Flexible and responsive approach to enrollment marketing, students are less-predictable</a:t>
          </a:r>
        </a:p>
      </dgm:t>
    </dgm:pt>
    <dgm:pt modelId="{2D714B09-9A38-4126-B172-BAA29B522E5E}" type="parTrans" cxnId="{3FD52BF3-47C9-493D-86FB-305B3197247F}">
      <dgm:prSet/>
      <dgm:spPr/>
      <dgm:t>
        <a:bodyPr/>
        <a:lstStyle/>
        <a:p>
          <a:endParaRPr lang="en-US"/>
        </a:p>
      </dgm:t>
    </dgm:pt>
    <dgm:pt modelId="{571782B7-CC05-4602-B64B-A27A3BE2AB56}" type="sibTrans" cxnId="{3FD52BF3-47C9-493D-86FB-305B3197247F}">
      <dgm:prSet/>
      <dgm:spPr/>
      <dgm:t>
        <a:bodyPr/>
        <a:lstStyle/>
        <a:p>
          <a:endParaRPr lang="en-US"/>
        </a:p>
      </dgm:t>
    </dgm:pt>
    <dgm:pt modelId="{3DC972FF-0B7D-40AC-96D4-0E7482C9EA3B}">
      <dgm:prSet/>
      <dgm:spPr/>
      <dgm:t>
        <a:bodyPr/>
        <a:lstStyle/>
        <a:p>
          <a:r>
            <a:rPr lang="en-US"/>
            <a:t>Test optional is appealing, but placement is necessary.</a:t>
          </a:r>
        </a:p>
      </dgm:t>
    </dgm:pt>
    <dgm:pt modelId="{3076C48D-6205-4640-9CA9-EAD7719759B8}" type="parTrans" cxnId="{848DE529-09D0-41D8-9E03-848297F5EDF4}">
      <dgm:prSet/>
      <dgm:spPr/>
      <dgm:t>
        <a:bodyPr/>
        <a:lstStyle/>
        <a:p>
          <a:endParaRPr lang="en-US"/>
        </a:p>
      </dgm:t>
    </dgm:pt>
    <dgm:pt modelId="{8A5F621E-C95D-4417-A012-C24F7CF47122}" type="sibTrans" cxnId="{848DE529-09D0-41D8-9E03-848297F5EDF4}">
      <dgm:prSet/>
      <dgm:spPr/>
      <dgm:t>
        <a:bodyPr/>
        <a:lstStyle/>
        <a:p>
          <a:endParaRPr lang="en-US"/>
        </a:p>
      </dgm:t>
    </dgm:pt>
    <dgm:pt modelId="{629AFF95-F022-4140-AB87-F00B88A566ED}" type="pres">
      <dgm:prSet presAssocID="{C491ECFA-13D2-4445-9D9C-96C4AE92E1C1}" presName="root" presStyleCnt="0">
        <dgm:presLayoutVars>
          <dgm:dir/>
          <dgm:resizeHandles val="exact"/>
        </dgm:presLayoutVars>
      </dgm:prSet>
      <dgm:spPr/>
    </dgm:pt>
    <dgm:pt modelId="{E7DCED05-4AC1-4EC1-8292-D98A774A420F}" type="pres">
      <dgm:prSet presAssocID="{94E8AED8-4C1E-4AF0-98FB-95A4B136500A}" presName="compNode" presStyleCnt="0"/>
      <dgm:spPr/>
    </dgm:pt>
    <dgm:pt modelId="{17059CE3-9EC2-451B-9AA8-38D7E90C2D06}" type="pres">
      <dgm:prSet presAssocID="{94E8AED8-4C1E-4AF0-98FB-95A4B136500A}" presName="bgRect" presStyleLbl="bgShp" presStyleIdx="0" presStyleCnt="3"/>
      <dgm:spPr/>
    </dgm:pt>
    <dgm:pt modelId="{D92E7CC5-E56D-4649-874C-71852B274CA3}" type="pres">
      <dgm:prSet presAssocID="{94E8AED8-4C1E-4AF0-98FB-95A4B13650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40F6F716-5745-43A0-BE7F-C5D2770BC7EA}" type="pres">
      <dgm:prSet presAssocID="{94E8AED8-4C1E-4AF0-98FB-95A4B136500A}" presName="spaceRect" presStyleCnt="0"/>
      <dgm:spPr/>
    </dgm:pt>
    <dgm:pt modelId="{26F12F19-DDBB-49FF-AC94-1D922201B99F}" type="pres">
      <dgm:prSet presAssocID="{94E8AED8-4C1E-4AF0-98FB-95A4B136500A}" presName="parTx" presStyleLbl="revTx" presStyleIdx="0" presStyleCnt="5">
        <dgm:presLayoutVars>
          <dgm:chMax val="0"/>
          <dgm:chPref val="0"/>
        </dgm:presLayoutVars>
      </dgm:prSet>
      <dgm:spPr/>
    </dgm:pt>
    <dgm:pt modelId="{B67C0059-15A4-447A-B06B-8B750C6FBEDF}" type="pres">
      <dgm:prSet presAssocID="{94E8AED8-4C1E-4AF0-98FB-95A4B136500A}" presName="desTx" presStyleLbl="revTx" presStyleIdx="1" presStyleCnt="5">
        <dgm:presLayoutVars/>
      </dgm:prSet>
      <dgm:spPr/>
    </dgm:pt>
    <dgm:pt modelId="{732455AD-5964-460D-8B06-1E8656D7111D}" type="pres">
      <dgm:prSet presAssocID="{4CB510E5-D170-45FA-AFAB-F36F9E1A1B18}" presName="sibTrans" presStyleCnt="0"/>
      <dgm:spPr/>
    </dgm:pt>
    <dgm:pt modelId="{C4B2CAFB-A8F6-4E11-9F2C-3D91453F45D5}" type="pres">
      <dgm:prSet presAssocID="{8BCF384E-4D0D-41E4-BE19-75FD67116C7F}" presName="compNode" presStyleCnt="0"/>
      <dgm:spPr/>
    </dgm:pt>
    <dgm:pt modelId="{4DA30FA8-33DF-41E6-840C-EADA7D7445A7}" type="pres">
      <dgm:prSet presAssocID="{8BCF384E-4D0D-41E4-BE19-75FD67116C7F}" presName="bgRect" presStyleLbl="bgShp" presStyleIdx="1" presStyleCnt="3"/>
      <dgm:spPr/>
    </dgm:pt>
    <dgm:pt modelId="{D291C8BE-BCC7-4947-9587-DE8A73285A8E}" type="pres">
      <dgm:prSet presAssocID="{8BCF384E-4D0D-41E4-BE19-75FD67116C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E716420-A44E-4FE8-B5B8-1F01AC73174A}" type="pres">
      <dgm:prSet presAssocID="{8BCF384E-4D0D-41E4-BE19-75FD67116C7F}" presName="spaceRect" presStyleCnt="0"/>
      <dgm:spPr/>
    </dgm:pt>
    <dgm:pt modelId="{C2F89F05-8D27-41AA-B0A3-04DFBBE21FB0}" type="pres">
      <dgm:prSet presAssocID="{8BCF384E-4D0D-41E4-BE19-75FD67116C7F}" presName="parTx" presStyleLbl="revTx" presStyleIdx="2" presStyleCnt="5">
        <dgm:presLayoutVars>
          <dgm:chMax val="0"/>
          <dgm:chPref val="0"/>
        </dgm:presLayoutVars>
      </dgm:prSet>
      <dgm:spPr/>
    </dgm:pt>
    <dgm:pt modelId="{B9B1EBA0-4E15-49EE-8980-FDB22E557F25}" type="pres">
      <dgm:prSet presAssocID="{AC9FF87F-2376-4EA4-B1BC-4DDC3D75EA68}" presName="sibTrans" presStyleCnt="0"/>
      <dgm:spPr/>
    </dgm:pt>
    <dgm:pt modelId="{E501AE0D-B93B-48F8-BDD3-DFC430322AE5}" type="pres">
      <dgm:prSet presAssocID="{E025CA75-428C-41B9-AC76-B0D142CAFCDE}" presName="compNode" presStyleCnt="0"/>
      <dgm:spPr/>
    </dgm:pt>
    <dgm:pt modelId="{473CF9D0-DCA3-4D2F-8C36-4356A883046F}" type="pres">
      <dgm:prSet presAssocID="{E025CA75-428C-41B9-AC76-B0D142CAFCDE}" presName="bgRect" presStyleLbl="bgShp" presStyleIdx="2" presStyleCnt="3"/>
      <dgm:spPr/>
    </dgm:pt>
    <dgm:pt modelId="{E8D16DBF-514E-42C2-99E7-635BC775CCAC}" type="pres">
      <dgm:prSet presAssocID="{E025CA75-428C-41B9-AC76-B0D142CAFC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60CD57-2AB4-4CDE-97E1-3D953E82576D}" type="pres">
      <dgm:prSet presAssocID="{E025CA75-428C-41B9-AC76-B0D142CAFCDE}" presName="spaceRect" presStyleCnt="0"/>
      <dgm:spPr/>
    </dgm:pt>
    <dgm:pt modelId="{EDFBEDF4-6E75-422B-9BCF-7180DCCC93A3}" type="pres">
      <dgm:prSet presAssocID="{E025CA75-428C-41B9-AC76-B0D142CAFCDE}" presName="parTx" presStyleLbl="revTx" presStyleIdx="3" presStyleCnt="5">
        <dgm:presLayoutVars>
          <dgm:chMax val="0"/>
          <dgm:chPref val="0"/>
        </dgm:presLayoutVars>
      </dgm:prSet>
      <dgm:spPr/>
    </dgm:pt>
    <dgm:pt modelId="{95CDD942-8C44-4D17-AA43-D832DF4503E8}" type="pres">
      <dgm:prSet presAssocID="{E025CA75-428C-41B9-AC76-B0D142CAFCDE}" presName="desTx" presStyleLbl="revTx" presStyleIdx="4" presStyleCnt="5">
        <dgm:presLayoutVars/>
      </dgm:prSet>
      <dgm:spPr/>
    </dgm:pt>
  </dgm:ptLst>
  <dgm:cxnLst>
    <dgm:cxn modelId="{39E1E201-4053-4604-9FF8-65DD65C79C20}" type="presOf" srcId="{15AE577A-9E09-4300-894C-C996677F684A}" destId="{B67C0059-15A4-447A-B06B-8B750C6FBEDF}" srcOrd="0" destOrd="0" presId="urn:microsoft.com/office/officeart/2018/2/layout/IconVerticalSolidList"/>
    <dgm:cxn modelId="{D4837D07-A68E-4E3C-9F1E-76974F105B52}" type="presOf" srcId="{9131F4EB-DDD6-47D2-B6C2-1D9E0C2723F5}" destId="{B67C0059-15A4-447A-B06B-8B750C6FBEDF}" srcOrd="0" destOrd="1" presId="urn:microsoft.com/office/officeart/2018/2/layout/IconVerticalSolidList"/>
    <dgm:cxn modelId="{9206731B-9CF9-4427-AB7B-C1C6150CE15C}" srcId="{C491ECFA-13D2-4445-9D9C-96C4AE92E1C1}" destId="{E025CA75-428C-41B9-AC76-B0D142CAFCDE}" srcOrd="2" destOrd="0" parTransId="{472B6880-9989-4FA3-8E66-66B3D67455A5}" sibTransId="{B9BC1577-A26E-402C-BAD3-16BBB4803E5E}"/>
    <dgm:cxn modelId="{848DE529-09D0-41D8-9E03-848297F5EDF4}" srcId="{E025CA75-428C-41B9-AC76-B0D142CAFCDE}" destId="{3DC972FF-0B7D-40AC-96D4-0E7482C9EA3B}" srcOrd="1" destOrd="0" parTransId="{3076C48D-6205-4640-9CA9-EAD7719759B8}" sibTransId="{8A5F621E-C95D-4417-A012-C24F7CF47122}"/>
    <dgm:cxn modelId="{1FD86149-106F-4EB3-8F23-C60377151403}" type="presOf" srcId="{C491ECFA-13D2-4445-9D9C-96C4AE92E1C1}" destId="{629AFF95-F022-4140-AB87-F00B88A566ED}" srcOrd="0" destOrd="0" presId="urn:microsoft.com/office/officeart/2018/2/layout/IconVerticalSolidList"/>
    <dgm:cxn modelId="{C99CF250-C477-47F2-A7C5-9C50342D04C0}" type="presOf" srcId="{8BCF384E-4D0D-41E4-BE19-75FD67116C7F}" destId="{C2F89F05-8D27-41AA-B0A3-04DFBBE21FB0}" srcOrd="0" destOrd="0" presId="urn:microsoft.com/office/officeart/2018/2/layout/IconVerticalSolidList"/>
    <dgm:cxn modelId="{15121589-FFB9-42EF-9281-3A55DB780DF6}" srcId="{C491ECFA-13D2-4445-9D9C-96C4AE92E1C1}" destId="{8BCF384E-4D0D-41E4-BE19-75FD67116C7F}" srcOrd="1" destOrd="0" parTransId="{E72B861C-B39B-4FFD-B3F1-9401717FD2D5}" sibTransId="{AC9FF87F-2376-4EA4-B1BC-4DDC3D75EA68}"/>
    <dgm:cxn modelId="{80E17389-5C8F-45F2-AEAE-82DA9A95FE2D}" type="presOf" srcId="{9D278D1D-5DDB-4BE8-B2B5-D9B25D3C5C82}" destId="{95CDD942-8C44-4D17-AA43-D832DF4503E8}" srcOrd="0" destOrd="0" presId="urn:microsoft.com/office/officeart/2018/2/layout/IconVerticalSolidList"/>
    <dgm:cxn modelId="{83BD81B3-DD0C-4D5D-8709-67BE0A46437B}" srcId="{C491ECFA-13D2-4445-9D9C-96C4AE92E1C1}" destId="{94E8AED8-4C1E-4AF0-98FB-95A4B136500A}" srcOrd="0" destOrd="0" parTransId="{61A6615C-E7FC-4FCF-843B-E8E4F3B2374B}" sibTransId="{4CB510E5-D170-45FA-AFAB-F36F9E1A1B18}"/>
    <dgm:cxn modelId="{23C6FFB5-81EE-4DA2-8452-54E5FDDA1ABC}" type="presOf" srcId="{E025CA75-428C-41B9-AC76-B0D142CAFCDE}" destId="{EDFBEDF4-6E75-422B-9BCF-7180DCCC93A3}" srcOrd="0" destOrd="0" presId="urn:microsoft.com/office/officeart/2018/2/layout/IconVerticalSolidList"/>
    <dgm:cxn modelId="{7E0E84C9-83AD-4ADE-A045-27B6B9C0BC3E}" srcId="{94E8AED8-4C1E-4AF0-98FB-95A4B136500A}" destId="{9131F4EB-DDD6-47D2-B6C2-1D9E0C2723F5}" srcOrd="1" destOrd="0" parTransId="{4096D891-D083-4994-A61A-E3BF21E88425}" sibTransId="{2FBA4C1D-DAFE-4C4E-A659-D97E963D31F9}"/>
    <dgm:cxn modelId="{F9A2A6D5-2DF9-44D1-AAC2-DD9F392F2811}" type="presOf" srcId="{94E8AED8-4C1E-4AF0-98FB-95A4B136500A}" destId="{26F12F19-DDBB-49FF-AC94-1D922201B99F}" srcOrd="0" destOrd="0" presId="urn:microsoft.com/office/officeart/2018/2/layout/IconVerticalSolidList"/>
    <dgm:cxn modelId="{1127C6D5-5DC2-43C4-B537-C93AE6E3677F}" srcId="{94E8AED8-4C1E-4AF0-98FB-95A4B136500A}" destId="{15AE577A-9E09-4300-894C-C996677F684A}" srcOrd="0" destOrd="0" parTransId="{C64CA8CF-418E-46A3-8D35-957634A1EB9C}" sibTransId="{353DD7D0-42D2-49D6-8842-CB35E7B85787}"/>
    <dgm:cxn modelId="{48426BEE-45E4-4A6D-925D-9AE991EF6B27}" type="presOf" srcId="{3DC972FF-0B7D-40AC-96D4-0E7482C9EA3B}" destId="{95CDD942-8C44-4D17-AA43-D832DF4503E8}" srcOrd="0" destOrd="1" presId="urn:microsoft.com/office/officeart/2018/2/layout/IconVerticalSolidList"/>
    <dgm:cxn modelId="{3FD52BF3-47C9-493D-86FB-305B3197247F}" srcId="{E025CA75-428C-41B9-AC76-B0D142CAFCDE}" destId="{9D278D1D-5DDB-4BE8-B2B5-D9B25D3C5C82}" srcOrd="0" destOrd="0" parTransId="{2D714B09-9A38-4126-B172-BAA29B522E5E}" sibTransId="{571782B7-CC05-4602-B64B-A27A3BE2AB56}"/>
    <dgm:cxn modelId="{897BA30E-1795-457D-9BF2-01B8569E4A00}" type="presParOf" srcId="{629AFF95-F022-4140-AB87-F00B88A566ED}" destId="{E7DCED05-4AC1-4EC1-8292-D98A774A420F}" srcOrd="0" destOrd="0" presId="urn:microsoft.com/office/officeart/2018/2/layout/IconVerticalSolidList"/>
    <dgm:cxn modelId="{6B8169EB-5024-43C7-BB30-386068F53F95}" type="presParOf" srcId="{E7DCED05-4AC1-4EC1-8292-D98A774A420F}" destId="{17059CE3-9EC2-451B-9AA8-38D7E90C2D06}" srcOrd="0" destOrd="0" presId="urn:microsoft.com/office/officeart/2018/2/layout/IconVerticalSolidList"/>
    <dgm:cxn modelId="{7EE16DC9-7B1D-45B2-9ACD-CAA7DC377DF0}" type="presParOf" srcId="{E7DCED05-4AC1-4EC1-8292-D98A774A420F}" destId="{D92E7CC5-E56D-4649-874C-71852B274CA3}" srcOrd="1" destOrd="0" presId="urn:microsoft.com/office/officeart/2018/2/layout/IconVerticalSolidList"/>
    <dgm:cxn modelId="{0C301AA3-88F6-462B-A50C-9955A9FE967F}" type="presParOf" srcId="{E7DCED05-4AC1-4EC1-8292-D98A774A420F}" destId="{40F6F716-5745-43A0-BE7F-C5D2770BC7EA}" srcOrd="2" destOrd="0" presId="urn:microsoft.com/office/officeart/2018/2/layout/IconVerticalSolidList"/>
    <dgm:cxn modelId="{016C8BE9-7196-4837-A753-8590629D4127}" type="presParOf" srcId="{E7DCED05-4AC1-4EC1-8292-D98A774A420F}" destId="{26F12F19-DDBB-49FF-AC94-1D922201B99F}" srcOrd="3" destOrd="0" presId="urn:microsoft.com/office/officeart/2018/2/layout/IconVerticalSolidList"/>
    <dgm:cxn modelId="{8800B5D6-C3E8-4AFF-8B2F-CFFB2CA9C10F}" type="presParOf" srcId="{E7DCED05-4AC1-4EC1-8292-D98A774A420F}" destId="{B67C0059-15A4-447A-B06B-8B750C6FBEDF}" srcOrd="4" destOrd="0" presId="urn:microsoft.com/office/officeart/2018/2/layout/IconVerticalSolidList"/>
    <dgm:cxn modelId="{AFD93D19-0E69-474C-9AE9-B9CDC41EDAAB}" type="presParOf" srcId="{629AFF95-F022-4140-AB87-F00B88A566ED}" destId="{732455AD-5964-460D-8B06-1E8656D7111D}" srcOrd="1" destOrd="0" presId="urn:microsoft.com/office/officeart/2018/2/layout/IconVerticalSolidList"/>
    <dgm:cxn modelId="{E3BD55E4-1E38-4535-86D0-65B5CF490691}" type="presParOf" srcId="{629AFF95-F022-4140-AB87-F00B88A566ED}" destId="{C4B2CAFB-A8F6-4E11-9F2C-3D91453F45D5}" srcOrd="2" destOrd="0" presId="urn:microsoft.com/office/officeart/2018/2/layout/IconVerticalSolidList"/>
    <dgm:cxn modelId="{2A0DC243-B646-4BF5-AC08-6CA201520ADC}" type="presParOf" srcId="{C4B2CAFB-A8F6-4E11-9F2C-3D91453F45D5}" destId="{4DA30FA8-33DF-41E6-840C-EADA7D7445A7}" srcOrd="0" destOrd="0" presId="urn:microsoft.com/office/officeart/2018/2/layout/IconVerticalSolidList"/>
    <dgm:cxn modelId="{4B308B95-039C-4273-A0DE-D198E861D56F}" type="presParOf" srcId="{C4B2CAFB-A8F6-4E11-9F2C-3D91453F45D5}" destId="{D291C8BE-BCC7-4947-9587-DE8A73285A8E}" srcOrd="1" destOrd="0" presId="urn:microsoft.com/office/officeart/2018/2/layout/IconVerticalSolidList"/>
    <dgm:cxn modelId="{30E4BA0C-EAB9-44B0-B42B-E3099D9CAFB9}" type="presParOf" srcId="{C4B2CAFB-A8F6-4E11-9F2C-3D91453F45D5}" destId="{6E716420-A44E-4FE8-B5B8-1F01AC73174A}" srcOrd="2" destOrd="0" presId="urn:microsoft.com/office/officeart/2018/2/layout/IconVerticalSolidList"/>
    <dgm:cxn modelId="{D06DAEE7-29A6-4D89-B152-B7C97AEEA915}" type="presParOf" srcId="{C4B2CAFB-A8F6-4E11-9F2C-3D91453F45D5}" destId="{C2F89F05-8D27-41AA-B0A3-04DFBBE21FB0}" srcOrd="3" destOrd="0" presId="urn:microsoft.com/office/officeart/2018/2/layout/IconVerticalSolidList"/>
    <dgm:cxn modelId="{1DE8D48F-C9F7-4B76-8FF7-9351A7C473FE}" type="presParOf" srcId="{629AFF95-F022-4140-AB87-F00B88A566ED}" destId="{B9B1EBA0-4E15-49EE-8980-FDB22E557F25}" srcOrd="3" destOrd="0" presId="urn:microsoft.com/office/officeart/2018/2/layout/IconVerticalSolidList"/>
    <dgm:cxn modelId="{1D2DA5E8-999B-4560-96C0-0F94C329024B}" type="presParOf" srcId="{629AFF95-F022-4140-AB87-F00B88A566ED}" destId="{E501AE0D-B93B-48F8-BDD3-DFC430322AE5}" srcOrd="4" destOrd="0" presId="urn:microsoft.com/office/officeart/2018/2/layout/IconVerticalSolidList"/>
    <dgm:cxn modelId="{AAB5E845-A0A6-413E-85B3-4903FFC8AC14}" type="presParOf" srcId="{E501AE0D-B93B-48F8-BDD3-DFC430322AE5}" destId="{473CF9D0-DCA3-4D2F-8C36-4356A883046F}" srcOrd="0" destOrd="0" presId="urn:microsoft.com/office/officeart/2018/2/layout/IconVerticalSolidList"/>
    <dgm:cxn modelId="{EECA59BC-B9F8-41F4-8F95-07073FE0B6AE}" type="presParOf" srcId="{E501AE0D-B93B-48F8-BDD3-DFC430322AE5}" destId="{E8D16DBF-514E-42C2-99E7-635BC775CCAC}" srcOrd="1" destOrd="0" presId="urn:microsoft.com/office/officeart/2018/2/layout/IconVerticalSolidList"/>
    <dgm:cxn modelId="{7E023AFC-0C28-46DA-80B5-B0F3678310C8}" type="presParOf" srcId="{E501AE0D-B93B-48F8-BDD3-DFC430322AE5}" destId="{FE60CD57-2AB4-4CDE-97E1-3D953E82576D}" srcOrd="2" destOrd="0" presId="urn:microsoft.com/office/officeart/2018/2/layout/IconVerticalSolidList"/>
    <dgm:cxn modelId="{19F063EA-B44C-494F-9E0E-442C7059AD0B}" type="presParOf" srcId="{E501AE0D-B93B-48F8-BDD3-DFC430322AE5}" destId="{EDFBEDF4-6E75-422B-9BCF-7180DCCC93A3}" srcOrd="3" destOrd="0" presId="urn:microsoft.com/office/officeart/2018/2/layout/IconVerticalSolidList"/>
    <dgm:cxn modelId="{92BAB868-50BE-42DE-AE47-F1728041ECC3}" type="presParOf" srcId="{E501AE0D-B93B-48F8-BDD3-DFC430322AE5}" destId="{95CDD942-8C44-4D17-AA43-D832DF4503E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DE1C2-7B77-43F0-B053-D5086DF70C1D}">
      <dsp:nvSpPr>
        <dsp:cNvPr id="0" name=""/>
        <dsp:cNvSpPr/>
      </dsp:nvSpPr>
      <dsp:spPr>
        <a:xfrm>
          <a:off x="330993" y="0"/>
          <a:ext cx="5251450" cy="525145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71C7-D14E-4945-931A-1615148EE3A0}">
      <dsp:nvSpPr>
        <dsp:cNvPr id="0" name=""/>
        <dsp:cNvSpPr/>
      </dsp:nvSpPr>
      <dsp:spPr>
        <a:xfrm>
          <a:off x="829881" y="498887"/>
          <a:ext cx="2048065" cy="20480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Students and families are back to participating in campus visits and college fairs. </a:t>
          </a:r>
        </a:p>
      </dsp:txBody>
      <dsp:txXfrm>
        <a:off x="929859" y="598865"/>
        <a:ext cx="1848109" cy="1848109"/>
      </dsp:txXfrm>
    </dsp:sp>
    <dsp:sp modelId="{FEB75D63-90A6-440A-B1CF-26265D884A8B}">
      <dsp:nvSpPr>
        <dsp:cNvPr id="0" name=""/>
        <dsp:cNvSpPr/>
      </dsp:nvSpPr>
      <dsp:spPr>
        <a:xfrm>
          <a:off x="3035490" y="498887"/>
          <a:ext cx="2048065" cy="2048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58% of institutions saw a decrease in virtual events.</a:t>
          </a:r>
        </a:p>
      </dsp:txBody>
      <dsp:txXfrm>
        <a:off x="3135468" y="598865"/>
        <a:ext cx="1848109" cy="1848109"/>
      </dsp:txXfrm>
    </dsp:sp>
    <dsp:sp modelId="{C6C48019-28C3-4167-807A-56883B0FE426}">
      <dsp:nvSpPr>
        <dsp:cNvPr id="0" name=""/>
        <dsp:cNvSpPr/>
      </dsp:nvSpPr>
      <dsp:spPr>
        <a:xfrm>
          <a:off x="829881" y="2704496"/>
          <a:ext cx="2048065" cy="20480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38% of institutions are reporting in-person attendance is up. </a:t>
          </a:r>
        </a:p>
      </dsp:txBody>
      <dsp:txXfrm>
        <a:off x="929859" y="2804474"/>
        <a:ext cx="1848109" cy="1848109"/>
      </dsp:txXfrm>
    </dsp:sp>
    <dsp:sp modelId="{9F2557B9-C034-4180-A4BB-BE2EEA81AB9F}">
      <dsp:nvSpPr>
        <dsp:cNvPr id="0" name=""/>
        <dsp:cNvSpPr/>
      </dsp:nvSpPr>
      <dsp:spPr>
        <a:xfrm>
          <a:off x="3035490" y="2704496"/>
          <a:ext cx="2048065" cy="20480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school students are consulting with their high school counselor during their college search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/>
            <a:t>Up 9% from 2021 and up 10% from 2019</a:t>
          </a:r>
          <a:endParaRPr lang="en-US" sz="1100" kern="1200"/>
        </a:p>
      </dsp:txBody>
      <dsp:txXfrm>
        <a:off x="3135468" y="2804474"/>
        <a:ext cx="1848109" cy="1848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61A8-C96D-46BD-956D-1373E95D45BC}">
      <dsp:nvSpPr>
        <dsp:cNvPr id="0" name=""/>
        <dsp:cNvSpPr/>
      </dsp:nvSpPr>
      <dsp:spPr>
        <a:xfrm>
          <a:off x="1511404" y="0"/>
          <a:ext cx="1510523" cy="14460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29C61-2D07-46A3-BA67-ADA708AE39B3}">
      <dsp:nvSpPr>
        <dsp:cNvPr id="0" name=""/>
        <dsp:cNvSpPr/>
      </dsp:nvSpPr>
      <dsp:spPr>
        <a:xfrm>
          <a:off x="108775" y="1599119"/>
          <a:ext cx="4315781" cy="61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Web design and virtual interaction</a:t>
          </a:r>
        </a:p>
      </dsp:txBody>
      <dsp:txXfrm>
        <a:off x="108775" y="1599119"/>
        <a:ext cx="4315781" cy="619737"/>
      </dsp:txXfrm>
    </dsp:sp>
    <dsp:sp modelId="{01AA2064-4C51-4331-86DA-688625F11638}">
      <dsp:nvSpPr>
        <dsp:cNvPr id="0" name=""/>
        <dsp:cNvSpPr/>
      </dsp:nvSpPr>
      <dsp:spPr>
        <a:xfrm>
          <a:off x="108775" y="2290049"/>
          <a:ext cx="4315781" cy="142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9/10 students visit the websites of all the colleges they are considering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Responses to the survey showed that a well-designed website will improve their opinion of a college and a poorly designed website will hurt</a:t>
          </a:r>
          <a:endParaRPr lang="en-US" sz="1700" kern="1200"/>
        </a:p>
      </dsp:txBody>
      <dsp:txXfrm>
        <a:off x="108775" y="2290049"/>
        <a:ext cx="4315781" cy="1428320"/>
      </dsp:txXfrm>
    </dsp:sp>
    <dsp:sp modelId="{7CE397CC-29ED-40C0-9922-D4499730F595}">
      <dsp:nvSpPr>
        <dsp:cNvPr id="0" name=""/>
        <dsp:cNvSpPr/>
      </dsp:nvSpPr>
      <dsp:spPr>
        <a:xfrm>
          <a:off x="6582447" y="0"/>
          <a:ext cx="1510523" cy="14460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48612-26E8-4D1E-8245-0BE4B2FA27B4}">
      <dsp:nvSpPr>
        <dsp:cNvPr id="0" name=""/>
        <dsp:cNvSpPr/>
      </dsp:nvSpPr>
      <dsp:spPr>
        <a:xfrm>
          <a:off x="5179818" y="1599119"/>
          <a:ext cx="4315781" cy="61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Email is a preferred channel for college communications</a:t>
          </a:r>
        </a:p>
      </dsp:txBody>
      <dsp:txXfrm>
        <a:off x="5179818" y="1599119"/>
        <a:ext cx="4315781" cy="619737"/>
      </dsp:txXfrm>
    </dsp:sp>
    <dsp:sp modelId="{C2E059B8-FA0E-464C-8510-CDE13495A95A}">
      <dsp:nvSpPr>
        <dsp:cNvPr id="0" name=""/>
        <dsp:cNvSpPr/>
      </dsp:nvSpPr>
      <dsp:spPr>
        <a:xfrm>
          <a:off x="5179818" y="2290049"/>
          <a:ext cx="4315781" cy="142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Despite various reports of email fatigue, more than 75% of students expressed they want to hear from colleges via email.</a:t>
          </a:r>
          <a:endParaRPr lang="en-US" sz="1700" kern="1200"/>
        </a:p>
      </dsp:txBody>
      <dsp:txXfrm>
        <a:off x="5179818" y="2290049"/>
        <a:ext cx="4315781" cy="1428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59CE3-9EC2-451B-9AA8-38D7E90C2D06}">
      <dsp:nvSpPr>
        <dsp:cNvPr id="0" name=""/>
        <dsp:cNvSpPr/>
      </dsp:nvSpPr>
      <dsp:spPr>
        <a:xfrm>
          <a:off x="0" y="453"/>
          <a:ext cx="9604375" cy="1062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E7CC5-E56D-4649-874C-71852B274CA3}">
      <dsp:nvSpPr>
        <dsp:cNvPr id="0" name=""/>
        <dsp:cNvSpPr/>
      </dsp:nvSpPr>
      <dsp:spPr>
        <a:xfrm>
          <a:off x="321294" y="239433"/>
          <a:ext cx="584172" cy="5841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12F19-DDBB-49FF-AC94-1D922201B99F}">
      <dsp:nvSpPr>
        <dsp:cNvPr id="0" name=""/>
        <dsp:cNvSpPr/>
      </dsp:nvSpPr>
      <dsp:spPr>
        <a:xfrm>
          <a:off x="1226762" y="453"/>
          <a:ext cx="4321968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the data say?</a:t>
          </a:r>
        </a:p>
      </dsp:txBody>
      <dsp:txXfrm>
        <a:off x="1226762" y="453"/>
        <a:ext cx="4321968" cy="1062132"/>
      </dsp:txXfrm>
    </dsp:sp>
    <dsp:sp modelId="{B67C0059-15A4-447A-B06B-8B750C6FBEDF}">
      <dsp:nvSpPr>
        <dsp:cNvPr id="0" name=""/>
        <dsp:cNvSpPr/>
      </dsp:nvSpPr>
      <dsp:spPr>
        <a:xfrm>
          <a:off x="5548731" y="453"/>
          <a:ext cx="4055643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2019, 67% of high school students started researching college by the end of their sophomore year.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2023, 40% of high school students started researching college by the end of their sophomore year.</a:t>
          </a:r>
        </a:p>
      </dsp:txBody>
      <dsp:txXfrm>
        <a:off x="5548731" y="453"/>
        <a:ext cx="4055643" cy="1062132"/>
      </dsp:txXfrm>
    </dsp:sp>
    <dsp:sp modelId="{4DA30FA8-33DF-41E6-840C-EADA7D7445A7}">
      <dsp:nvSpPr>
        <dsp:cNvPr id="0" name=""/>
        <dsp:cNvSpPr/>
      </dsp:nvSpPr>
      <dsp:spPr>
        <a:xfrm>
          <a:off x="0" y="1328118"/>
          <a:ext cx="9604375" cy="1062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1C8BE-BCC7-4947-9587-DE8A73285A8E}">
      <dsp:nvSpPr>
        <dsp:cNvPr id="0" name=""/>
        <dsp:cNvSpPr/>
      </dsp:nvSpPr>
      <dsp:spPr>
        <a:xfrm>
          <a:off x="321294" y="1567098"/>
          <a:ext cx="584172" cy="5841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9F05-8D27-41AA-B0A3-04DFBBE21FB0}">
      <dsp:nvSpPr>
        <dsp:cNvPr id="0" name=""/>
        <dsp:cNvSpPr/>
      </dsp:nvSpPr>
      <dsp:spPr>
        <a:xfrm>
          <a:off x="1226762" y="1328118"/>
          <a:ext cx="8377612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Comparing Financial Aid award offers</a:t>
          </a:r>
        </a:p>
      </dsp:txBody>
      <dsp:txXfrm>
        <a:off x="1226762" y="1328118"/>
        <a:ext cx="8377612" cy="1062132"/>
      </dsp:txXfrm>
    </dsp:sp>
    <dsp:sp modelId="{473CF9D0-DCA3-4D2F-8C36-4356A883046F}">
      <dsp:nvSpPr>
        <dsp:cNvPr id="0" name=""/>
        <dsp:cNvSpPr/>
      </dsp:nvSpPr>
      <dsp:spPr>
        <a:xfrm>
          <a:off x="0" y="2655784"/>
          <a:ext cx="9604375" cy="10621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16DBF-514E-42C2-99E7-635BC775CCAC}">
      <dsp:nvSpPr>
        <dsp:cNvPr id="0" name=""/>
        <dsp:cNvSpPr/>
      </dsp:nvSpPr>
      <dsp:spPr>
        <a:xfrm>
          <a:off x="321294" y="2894763"/>
          <a:ext cx="584172" cy="5841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BEDF4-6E75-422B-9BCF-7180DCCC93A3}">
      <dsp:nvSpPr>
        <dsp:cNvPr id="0" name=""/>
        <dsp:cNvSpPr/>
      </dsp:nvSpPr>
      <dsp:spPr>
        <a:xfrm>
          <a:off x="1226762" y="2655784"/>
          <a:ext cx="4321968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Takeaways:</a:t>
          </a:r>
        </a:p>
      </dsp:txBody>
      <dsp:txXfrm>
        <a:off x="1226762" y="2655784"/>
        <a:ext cx="4321968" cy="1062132"/>
      </dsp:txXfrm>
    </dsp:sp>
    <dsp:sp modelId="{95CDD942-8C44-4D17-AA43-D832DF4503E8}">
      <dsp:nvSpPr>
        <dsp:cNvPr id="0" name=""/>
        <dsp:cNvSpPr/>
      </dsp:nvSpPr>
      <dsp:spPr>
        <a:xfrm>
          <a:off x="5548731" y="2655784"/>
          <a:ext cx="4055643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Flexible and responsive approach to enrollment marketing, students are less-predictable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Test optional is appealing, but placement is necessary.</a:t>
          </a:r>
        </a:p>
      </dsp:txBody>
      <dsp:txXfrm>
        <a:off x="5548731" y="2655784"/>
        <a:ext cx="4055643" cy="106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D534-F0DD-4891-B5C0-78329D67111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0CA2C-0A1A-4B5F-91BC-9CD76B595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87% of public schools k-12 reported that the pandemic negatively impacted students socio-emotional development during the 21-22 school year</a:t>
            </a:r>
          </a:p>
          <a:p>
            <a:r>
              <a:rPr lang="en-US" dirty="0"/>
              <a:t>84% of public schools agreed or strongly agreed that students behavioral development was negatively impacted as well.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Im</a:t>
            </a:r>
            <a:r>
              <a:rPr lang="en-US" dirty="0"/>
              <a:t> not mentally ready” – </a:t>
            </a:r>
          </a:p>
          <a:p>
            <a:r>
              <a:rPr lang="en-US" dirty="0"/>
              <a:t>Average is 22%, up 8% from 14 in 2019 and 2021</a:t>
            </a:r>
          </a:p>
          <a:p>
            <a:r>
              <a:rPr lang="en-US" dirty="0"/>
              <a:t>28% 1</a:t>
            </a:r>
            <a:r>
              <a:rPr lang="en-US" baseline="30000" dirty="0"/>
              <a:t>st</a:t>
            </a:r>
            <a:r>
              <a:rPr lang="en-US" dirty="0"/>
              <a:t> gen v 20% non 1</a:t>
            </a:r>
            <a:r>
              <a:rPr lang="en-US" baseline="30000" dirty="0"/>
              <a:t>st</a:t>
            </a:r>
            <a:r>
              <a:rPr lang="en-US" dirty="0"/>
              <a:t> gen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Action items:</a:t>
            </a:r>
          </a:p>
          <a:p>
            <a:r>
              <a:rPr lang="en-US" dirty="0"/>
              <a:t>-Showcase our campus support in our communications and posts to the community so they know Donnelly is a place of trust and we support those students who may not feel academically prepared. </a:t>
            </a:r>
          </a:p>
          <a:p>
            <a:r>
              <a:rPr lang="en-US" dirty="0"/>
              <a:t>-Prioritize a sense of belonging on campus and community feel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 person is back but a varied approach to visits and event strategy is appealing to a variety of families and prospective students</a:t>
            </a:r>
          </a:p>
          <a:p>
            <a:r>
              <a:rPr lang="en-US" dirty="0"/>
              <a:t>-Family focus on events. We are encouraging families to join in many of our on-campus events earlier in the college search process. We are marketing to juniors via email and parent lists from local area high schools (Shawnee Mission is a major contributor to these lists) in conjunction with our other marketing and social media efforts that supplement direct email and mail.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Takeaways:</a:t>
            </a:r>
          </a:p>
          <a:p>
            <a:r>
              <a:rPr lang="en-US" dirty="0"/>
              <a:t>Virtual engagement and multi-channel engagement are key indicators of interest…</a:t>
            </a:r>
          </a:p>
          <a:p>
            <a:r>
              <a:rPr lang="en-US" dirty="0"/>
              <a:t>Web design and interface interactions are highly influential on the perception of a college. Or anything…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1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factors that deter students from attending college</a:t>
            </a:r>
          </a:p>
          <a:p>
            <a:r>
              <a:rPr lang="en-US" dirty="0"/>
              <a:t>	-cost/student debt</a:t>
            </a:r>
          </a:p>
          <a:p>
            <a:r>
              <a:rPr lang="en-US" dirty="0"/>
              <a:t>	- earning opportunities without college</a:t>
            </a:r>
          </a:p>
          <a:p>
            <a:r>
              <a:rPr lang="en-US" dirty="0"/>
              <a:t>	-academic readiness</a:t>
            </a:r>
          </a:p>
          <a:p>
            <a:r>
              <a:rPr lang="en-US" dirty="0"/>
              <a:t>	-cost of living</a:t>
            </a:r>
          </a:p>
          <a:p>
            <a:r>
              <a:rPr lang="en-US" dirty="0"/>
              <a:t>	-LOW OR NO COLLEGE GOING CULTURE IN THEIR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 looking for?</a:t>
            </a:r>
          </a:p>
          <a:p>
            <a:r>
              <a:rPr lang="en-US" dirty="0"/>
              <a:t>	- Affordable tuition</a:t>
            </a:r>
          </a:p>
          <a:p>
            <a:r>
              <a:rPr lang="en-US" dirty="0"/>
              <a:t>	-internships, co-ops, active learning experiences</a:t>
            </a:r>
          </a:p>
          <a:p>
            <a:r>
              <a:rPr lang="en-US" dirty="0"/>
              <a:t>	-career relevant programs</a:t>
            </a:r>
          </a:p>
          <a:p>
            <a:r>
              <a:rPr lang="en-US" dirty="0"/>
              <a:t>	-strong job prospects for graduates</a:t>
            </a:r>
          </a:p>
          <a:p>
            <a:r>
              <a:rPr lang="en-US" dirty="0"/>
              <a:t>	-safe campus environment</a:t>
            </a:r>
          </a:p>
          <a:p>
            <a:endParaRPr lang="en-US" dirty="0"/>
          </a:p>
          <a:p>
            <a:r>
              <a:rPr lang="en-US" dirty="0"/>
              <a:t>So what do we do?</a:t>
            </a:r>
          </a:p>
          <a:p>
            <a:r>
              <a:rPr lang="en-US" dirty="0"/>
              <a:t>Build partners, open the doors for students finishing degrees, leverage relationships, activate young alumni to showcase success</a:t>
            </a:r>
          </a:p>
          <a:p>
            <a:r>
              <a:rPr lang="en-US" dirty="0"/>
              <a:t>Demonstrate career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optional came up in this section of the report. Students did apply to a good number of schools because they were test optional but only roughly 1 in 5, about 19-20% on average.</a:t>
            </a:r>
          </a:p>
          <a:p>
            <a:r>
              <a:rPr lang="en-US" dirty="0"/>
              <a:t>	- 26% for Black/African American</a:t>
            </a:r>
          </a:p>
          <a:p>
            <a:r>
              <a:rPr lang="en-US" dirty="0"/>
              <a:t>	-25% for Hispanic/Latinx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4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0CA2C-0A1A-4B5F-91BC-9CD76B5957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7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ED72-3750-48BD-A718-438FC9FD27D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B7C1A6B-5C2E-4F00-B06D-C17A6E90B8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37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AA263-077F-441B-6902-04F66EA89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r="-1" b="6247"/>
          <a:stretch/>
        </p:blipFill>
        <p:spPr>
          <a:xfrm>
            <a:off x="0" y="65324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49B8C-9299-7CCB-A4F9-EEE7E90D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6000" dirty="0"/>
              <a:t>Recruiting Generation ‘P’</a:t>
            </a:r>
            <a:br>
              <a:rPr lang="en-US" sz="4800" dirty="0"/>
            </a:br>
            <a:r>
              <a:rPr lang="en-US" sz="4800" dirty="0"/>
              <a:t>-</a:t>
            </a:r>
            <a:r>
              <a:rPr lang="en-US" sz="4000" dirty="0"/>
              <a:t>What has Changed?</a:t>
            </a:r>
            <a:br>
              <a:rPr lang="en-US" sz="4000" dirty="0"/>
            </a:br>
            <a:r>
              <a:rPr lang="en-US" sz="4000" dirty="0"/>
              <a:t>-How do we adapt?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64BFF-A961-A937-74D3-925C36FA1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/>
              <a:t>Tyler Seabaugh</a:t>
            </a:r>
          </a:p>
          <a:p>
            <a:pPr algn="r"/>
            <a:r>
              <a:rPr lang="en-US" sz="2000" dirty="0"/>
              <a:t>Director of Strategic Enrollment </a:t>
            </a:r>
          </a:p>
          <a:p>
            <a:pPr algn="r"/>
            <a:r>
              <a:rPr lang="en-US" sz="2000" dirty="0"/>
              <a:t>August 15, 2023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9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614D-574D-3FDA-7011-A4D9EC71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Student Values</a:t>
            </a:r>
          </a:p>
        </p:txBody>
      </p:sp>
      <p:pic>
        <p:nvPicPr>
          <p:cNvPr id="13" name="Content Placeholder 12" descr="A close-up of a graph&#10;&#10;Description automatically generated">
            <a:extLst>
              <a:ext uri="{FF2B5EF4-FFF2-40B4-BE49-F238E27FC236}">
                <a16:creationId xmlns:a16="http://schemas.microsoft.com/office/drawing/2014/main" id="{7BFD76AF-C4E3-3897-65A8-3CFB4625D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9" y="1853754"/>
            <a:ext cx="10423781" cy="3560781"/>
          </a:xfrm>
        </p:spPr>
      </p:pic>
    </p:spTree>
    <p:extLst>
      <p:ext uri="{BB962C8B-B14F-4D97-AF65-F5344CB8AC3E}">
        <p14:creationId xmlns:p14="http://schemas.microsoft.com/office/powerpoint/2010/main" val="155888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044A7-C4BC-8991-F2C0-643089B2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Recruitment season is later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EE7EEF-1AF3-2EA2-B891-171ABD1A5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771045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351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Neat empty education desk">
            <a:extLst>
              <a:ext uri="{FF2B5EF4-FFF2-40B4-BE49-F238E27FC236}">
                <a16:creationId xmlns:a16="http://schemas.microsoft.com/office/drawing/2014/main" id="{B26AD385-5297-8C3A-5903-13C8B5899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grayscl/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38DCE-2AAA-9BCC-EFCD-2B5ED1C2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/>
              <a:t>Credit</a:t>
            </a:r>
            <a:endParaRPr lang="en-US" dirty="0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291E2-1C03-260B-6262-C854F4E55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EAB Survey of Student Communication Preferences</a:t>
            </a:r>
          </a:p>
          <a:p>
            <a:r>
              <a:rPr lang="en-US" dirty="0"/>
              <a:t>Project Director:</a:t>
            </a:r>
          </a:p>
          <a:p>
            <a:pPr lvl="1"/>
            <a:r>
              <a:rPr lang="en-US" dirty="0"/>
              <a:t> Lizzy </a:t>
            </a:r>
            <a:r>
              <a:rPr lang="en-US" dirty="0" err="1"/>
              <a:t>Donaher</a:t>
            </a:r>
            <a:endParaRPr lang="en-US" dirty="0"/>
          </a:p>
          <a:p>
            <a:r>
              <a:rPr lang="en-US" dirty="0"/>
              <a:t>Contributing Consultants:</a:t>
            </a:r>
          </a:p>
          <a:p>
            <a:pPr lvl="1"/>
            <a:r>
              <a:rPr lang="en-US" dirty="0"/>
              <a:t>Anne Dodson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Koppenheffer</a:t>
            </a:r>
            <a:endParaRPr lang="en-US" dirty="0"/>
          </a:p>
          <a:p>
            <a:pPr lvl="1"/>
            <a:r>
              <a:rPr lang="en-US" dirty="0"/>
              <a:t>Pamela </a:t>
            </a:r>
            <a:r>
              <a:rPr lang="en-US" dirty="0" err="1"/>
              <a:t>Kiecker</a:t>
            </a:r>
            <a:r>
              <a:rPr lang="en-US" dirty="0"/>
              <a:t> Royall, PhD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698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74C6A55F-F642-C0BF-186C-E7B0972DA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055" r="-1" b="1367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C99CA-3A80-202C-DFD3-BAEBB8A63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539E7-6919-2F59-EC22-0AB6B6994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2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2AF9E99F-3EB9-F0CE-CBE7-C6FC697BF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t="13674" r="-1" b="1132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D7220-C62F-D881-2069-FC6AC766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Who is Gen ‘P’?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E596-9963-8AD4-BF02-9635ACD7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Gen ‘P’ are students who completed most of their high school experience during the pandemic.</a:t>
            </a:r>
          </a:p>
          <a:p>
            <a:r>
              <a:rPr lang="en-US" dirty="0"/>
              <a:t>This study:</a:t>
            </a:r>
          </a:p>
          <a:p>
            <a:pPr lvl="1"/>
            <a:r>
              <a:rPr lang="en-US" dirty="0"/>
              <a:t>EAB’s 2023 Student Communication Preferences Survey</a:t>
            </a:r>
          </a:p>
          <a:p>
            <a:pPr lvl="1"/>
            <a:r>
              <a:rPr lang="en-US" dirty="0"/>
              <a:t>More than 20,000 current high school students</a:t>
            </a:r>
          </a:p>
          <a:p>
            <a:pPr lvl="1"/>
            <a:r>
              <a:rPr lang="en-US" dirty="0"/>
              <a:t>Additional data provided from surveys of high school counselors and parents from over 1,100 institutions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12B2E6AD-32F3-D9A6-797A-6B7677EED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t="1309" r="-1" b="1441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38B63-656D-7979-1FE6-018A678B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Topics for Discussion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98BF-97BC-BD22-C578-E4638334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Who is Gen ‘P’?</a:t>
            </a:r>
          </a:p>
          <a:p>
            <a:r>
              <a:rPr lang="en-US" dirty="0"/>
              <a:t>Six Major Factors in College Search and Mindset</a:t>
            </a:r>
          </a:p>
          <a:p>
            <a:pPr lvl="1"/>
            <a:r>
              <a:rPr lang="en-US" dirty="0"/>
              <a:t>Mental health concerns</a:t>
            </a:r>
          </a:p>
          <a:p>
            <a:pPr lvl="1"/>
            <a:r>
              <a:rPr lang="en-US" dirty="0"/>
              <a:t>Students are academically underprepared </a:t>
            </a:r>
          </a:p>
          <a:p>
            <a:pPr lvl="1"/>
            <a:r>
              <a:rPr lang="en-US" dirty="0"/>
              <a:t>Students are ready for in-person events</a:t>
            </a:r>
          </a:p>
          <a:p>
            <a:pPr lvl="1"/>
            <a:r>
              <a:rPr lang="en-US" dirty="0"/>
              <a:t>High standards for digital experiences with the college</a:t>
            </a:r>
          </a:p>
          <a:p>
            <a:pPr lvl="1"/>
            <a:r>
              <a:rPr lang="en-US" dirty="0"/>
              <a:t>Increased concern for the value of college</a:t>
            </a:r>
          </a:p>
          <a:p>
            <a:pPr lvl="1"/>
            <a:r>
              <a:rPr lang="en-US" dirty="0"/>
              <a:t>Timing of student search is shifting </a:t>
            </a:r>
          </a:p>
          <a:p>
            <a:endParaRPr lang="en-US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7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3EAA59-24DC-4627-AB66-12602B76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D7E9F-40E2-421F-8428-EF1ED3BD5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928F44-8AA2-4E03-A7D3-F2A035E9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E7A92-DDE0-A72B-BB4E-A136AF27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Participant Profile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0443-B5AD-3B59-694A-B6994BD6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270" y="2556830"/>
            <a:ext cx="4637823" cy="3563201"/>
          </a:xfrm>
        </p:spPr>
        <p:txBody>
          <a:bodyPr>
            <a:normAutofit fontScale="85000" lnSpcReduction="20000"/>
          </a:bodyPr>
          <a:lstStyle/>
          <a:p>
            <a:pPr marL="235458" indent="-235458" defTabSz="941832">
              <a:lnSpc>
                <a:spcPct val="110000"/>
              </a:lnSpc>
              <a:spcBef>
                <a:spcPts val="1030"/>
              </a:spcBef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participants: 20,324</a:t>
            </a:r>
          </a:p>
          <a:p>
            <a:pPr marL="0" indent="0" defTabSz="941832">
              <a:lnSpc>
                <a:spcPct val="110000"/>
              </a:lnSpc>
              <a:spcBef>
                <a:spcPts val="1030"/>
              </a:spcBef>
              <a:buNone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35458" indent="-235458" defTabSz="941832">
              <a:lnSpc>
                <a:spcPct val="110000"/>
              </a:lnSpc>
              <a:spcBef>
                <a:spcPts val="1030"/>
              </a:spcBef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Generation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First-Generation – 24%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Non-First-Generation – </a:t>
            </a:r>
            <a:r>
              <a:rPr lang="en-US"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endParaRPr lang="en-US" sz="1600" kern="1200" cap="none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35458" indent="-235458" defTabSz="941832">
              <a:lnSpc>
                <a:spcPct val="110000"/>
              </a:lnSpc>
              <a:spcBef>
                <a:spcPts val="1030"/>
              </a:spcBef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 Year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 – 58%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Junior – 25%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Sophomore – 17%</a:t>
            </a:r>
          </a:p>
          <a:p>
            <a:pPr marL="235458" indent="-235458" defTabSz="941832">
              <a:lnSpc>
                <a:spcPct val="110000"/>
              </a:lnSpc>
              <a:spcBef>
                <a:spcPts val="1030"/>
              </a:spcBef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FE832-0899-BE99-977B-B5488828D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822" y="2563510"/>
            <a:ext cx="4637823" cy="3555891"/>
          </a:xfrm>
        </p:spPr>
        <p:txBody>
          <a:bodyPr>
            <a:normAutofit fontScale="85000" lnSpcReduction="20000"/>
          </a:bodyPr>
          <a:lstStyle/>
          <a:p>
            <a:pPr marL="235458" indent="-235458" defTabSz="941832">
              <a:lnSpc>
                <a:spcPct val="110000"/>
              </a:lnSpc>
              <a:spcBef>
                <a:spcPts val="1030"/>
              </a:spcBef>
            </a:pP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Race/Ethnicity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 American/Black – 15%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Hispanic/Latinx – 22%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White/Caucasian – 52%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– 11%</a:t>
            </a:r>
          </a:p>
          <a:p>
            <a:pPr marL="235458" indent="-235458" defTabSz="941832">
              <a:lnSpc>
                <a:spcPct val="110000"/>
              </a:lnSpc>
              <a:spcBef>
                <a:spcPts val="1030"/>
              </a:spcBef>
            </a:pP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Household income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90K or less – 56%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&gt;90K-200k – 33%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&gt;200k – 10%</a:t>
            </a:r>
          </a:p>
          <a:p>
            <a:pPr marL="235458" indent="-235458" defTabSz="941832">
              <a:lnSpc>
                <a:spcPct val="110000"/>
              </a:lnSpc>
              <a:spcBef>
                <a:spcPts val="1030"/>
              </a:spcBef>
            </a:pP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Gender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 – 58%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 – 38%</a:t>
            </a:r>
          </a:p>
          <a:p>
            <a:pPr marL="706374" lvl="1" indent="-235458" defTabSz="941832">
              <a:lnSpc>
                <a:spcPct val="110000"/>
              </a:lnSpc>
              <a:spcBef>
                <a:spcPts val="515"/>
              </a:spcBef>
            </a:pPr>
            <a:r>
              <a:rPr lang="en-US" sz="17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– 4%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014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BE0C-47A2-2AAE-097D-38A58718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Mental Health Concerns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CA59B4D-8632-0548-75D3-59F893AD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dirty="0"/>
              <a:t>What can we do?</a:t>
            </a:r>
          </a:p>
          <a:p>
            <a:pPr lvl="1"/>
            <a:r>
              <a:rPr lang="en-US" dirty="0"/>
              <a:t>Prioritizing mental health messaging to families </a:t>
            </a:r>
          </a:p>
          <a:p>
            <a:pPr lvl="1"/>
            <a:r>
              <a:rPr lang="en-US" dirty="0"/>
              <a:t>Showcase our resources to students earlier in their high school career to reinforce increased support</a:t>
            </a:r>
          </a:p>
          <a:p>
            <a:pPr lvl="1"/>
            <a:r>
              <a:rPr lang="en-US" dirty="0"/>
              <a:t>Build on CBO relationships.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BCA6F7-A3DB-45DF-B6E8-8B7BBB37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829A9A52-CC88-4982-95F2-3D4731CBE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C026A0-4659-4232-8B46-815756A0E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5">
            <a:extLst>
              <a:ext uri="{FF2B5EF4-FFF2-40B4-BE49-F238E27FC236}">
                <a16:creationId xmlns:a16="http://schemas.microsoft.com/office/drawing/2014/main" id="{BBA14764-1628-4557-885B-37A1F9EA2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173" y="988222"/>
            <a:ext cx="3122836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C071494B-7706-A146-80A7-F6E813F3B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50" y="1116345"/>
            <a:ext cx="2402549" cy="3866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2E989-6708-BA8F-91D9-168D853AFDE2}"/>
              </a:ext>
            </a:extLst>
          </p:cNvPr>
          <p:cNvSpPr txBox="1"/>
          <p:nvPr/>
        </p:nvSpPr>
        <p:spPr>
          <a:xfrm>
            <a:off x="5894706" y="6168080"/>
            <a:ext cx="7239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0" i="0" u="none" strike="noStrike" baseline="0" dirty="0">
                <a:latin typeface="Verdana" panose="020B0604030504040204" pitchFamily="34" charset="0"/>
              </a:rPr>
              <a:t>Source: C.S. Mott Children’s Hospital (2021), National Poll on Children’s Mental Health; CDC (2020), Mental Health-Related Emergency</a:t>
            </a:r>
          </a:p>
          <a:p>
            <a:pPr algn="l"/>
            <a:r>
              <a:rPr lang="en-US" sz="700" b="0" i="0" u="none" strike="noStrike" baseline="0" dirty="0">
                <a:latin typeface="Verdana" panose="020B0604030504040204" pitchFamily="34" charset="0"/>
              </a:rPr>
              <a:t>Department Visits Among Children Aged &lt;18 Years During COVID-19 Pandemic; https://nces.ed.gov/whatsnew/press_releases/07</a:t>
            </a:r>
          </a:p>
          <a:p>
            <a:pPr algn="l"/>
            <a:r>
              <a:rPr lang="en-US" sz="700" b="0" i="0" u="none" strike="noStrike" baseline="0" dirty="0">
                <a:latin typeface="Verdana" panose="020B0604030504040204" pitchFamily="34" charset="0"/>
              </a:rPr>
              <a:t>_06_2022.asp, “The Mental State of the World in 2022,” The Mental Health Million Project; EAB research and analysis.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7377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D674-2F9F-22A7-4C41-A0186FD4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en-US" sz="2700"/>
              <a:t>Academically underprepared Students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16D49D-5A8B-438D-9639-ED51B23B6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FB6ADA-583A-4EDD-A7B3-C295555C1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BE7136-AC47-4E15-A987-4EBA0D349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864D1DC-8103-4FAF-A2BF-4F74117D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909" y="988222"/>
            <a:ext cx="3675314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8EDA8-F470-BDE7-9CF2-56A06AA2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23" y="1364147"/>
            <a:ext cx="3362141" cy="3370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E726-9DA3-2F66-CCF6-A9EAC0FD8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5-point drop in average assessment scores from ‘20-’22. This is the largest drop ever recorded by the NAEP (National Assessment of Educational Progress) Long Term Trend Assessment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Equity gaps in underserved students had less access to in-person learning during COVID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20-point gap between White and Black/Hispanic Students receiving remote instruction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EAE51-99F9-D90F-DE2D-CAEDEDCA9309}"/>
              </a:ext>
            </a:extLst>
          </p:cNvPr>
          <p:cNvSpPr txBox="1"/>
          <p:nvPr/>
        </p:nvSpPr>
        <p:spPr>
          <a:xfrm>
            <a:off x="137825" y="6233162"/>
            <a:ext cx="610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0" i="0" u="none" strike="noStrike" baseline="0" dirty="0">
                <a:latin typeface="Verdana" panose="020B0604030504040204" pitchFamily="34" charset="0"/>
              </a:rPr>
              <a:t>Source: Shapiro, E. (2021), </a:t>
            </a:r>
            <a:r>
              <a:rPr lang="en-US" sz="700" b="0" i="1" u="none" strike="noStrike" baseline="0" dirty="0">
                <a:latin typeface="Verdana-Italic"/>
              </a:rPr>
              <a:t>Missing in School Reopening Plans: Black Families’ Trust</a:t>
            </a:r>
            <a:r>
              <a:rPr lang="en-US" sz="700" b="0" i="0" u="none" strike="noStrike" baseline="0" dirty="0">
                <a:latin typeface="Verdana" panose="020B0604030504040204" pitchFamily="34" charset="0"/>
              </a:rPr>
              <a:t>; Dorn, Hancock, et al., </a:t>
            </a:r>
            <a:r>
              <a:rPr lang="en-US" sz="700" b="0" i="1" u="none" strike="noStrike" baseline="0" dirty="0">
                <a:latin typeface="Verdana-Italic"/>
              </a:rPr>
              <a:t>COVID-19 and Learning Loss – Disparities Grow</a:t>
            </a:r>
            <a:r>
              <a:rPr lang="en-US" sz="700" b="0" i="0" u="none" strike="noStrike" baseline="0" dirty="0">
                <a:latin typeface="Verdana" panose="020B0604030504040204" pitchFamily="34" charset="0"/>
              </a:rPr>
              <a:t>, December 2020; Fairfax County ORSI, </a:t>
            </a:r>
            <a:r>
              <a:rPr lang="en-US" sz="700" b="0" i="1" u="none" strike="noStrike" baseline="0" dirty="0">
                <a:latin typeface="Verdana-Italic"/>
              </a:rPr>
              <a:t>Study</a:t>
            </a:r>
          </a:p>
          <a:p>
            <a:pPr algn="l"/>
            <a:r>
              <a:rPr lang="en-US" sz="700" b="0" i="1" u="none" strike="noStrike" baseline="0" dirty="0">
                <a:latin typeface="Verdana-Italic"/>
              </a:rPr>
              <a:t>of Teaching and Learning During the COVID-19 Pandemic; </a:t>
            </a:r>
            <a:r>
              <a:rPr lang="en-US" sz="700" b="0" i="0" u="none" strike="noStrike" baseline="0" dirty="0">
                <a:latin typeface="Verdana" panose="020B0604030504040204" pitchFamily="34" charset="0"/>
              </a:rPr>
              <a:t>EAB research and analysis.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3C00A-1708-3A4B-94DF-45E9321F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/>
              <a:t>In Person events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0D8A98-98A1-F051-26F4-9297999F0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14376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06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A63F5-55AC-1441-8721-86C701A6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High Standard for digital experiences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811FAD1-4334-D12D-8DCA-7B97907A0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37362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44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406BDAE9-090A-987F-518F-2ACB401590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09" r="-1" b="1421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AFE04-F00A-F31A-90B5-AA733E21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is the value of a college education?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8FF6-E79E-D3FB-B4C8-2E4AF4E9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Key factors: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Cost of attendance or perceived cost of attendance (student debt)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Perception of a poor ROI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Strength of job market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Increased certificate and non-degree credentials that have increased value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10% drop in college going rate from ‘16-’20 across the USA.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Decreased requirements of advanced degrees (MA, MS, BA, BS) </a:t>
            </a:r>
            <a:endParaRPr lang="en-US"/>
          </a:p>
          <a:p>
            <a:pPr lvl="2">
              <a:lnSpc>
                <a:spcPct val="110000"/>
              </a:lnSpc>
            </a:pPr>
            <a:r>
              <a:rPr lang="en-US" dirty="0"/>
              <a:t>Students are getting jobs with the 2-year degree or getting a job before finishing the BA/BS</a:t>
            </a:r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2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</TotalTime>
  <Words>1194</Words>
  <Application>Microsoft Office PowerPoint</Application>
  <PresentationFormat>Widescreen</PresentationFormat>
  <Paragraphs>137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Gallery</vt:lpstr>
      <vt:lpstr>Recruiting Generation ‘P’ -What has Changed? -How do we adapt? </vt:lpstr>
      <vt:lpstr>Who is Gen ‘P’?</vt:lpstr>
      <vt:lpstr>Topics for Discussion</vt:lpstr>
      <vt:lpstr>Participant Profile</vt:lpstr>
      <vt:lpstr>Mental Health Concerns</vt:lpstr>
      <vt:lpstr>Academically underprepared Students</vt:lpstr>
      <vt:lpstr>In Person events</vt:lpstr>
      <vt:lpstr>High Standard for digital experiences</vt:lpstr>
      <vt:lpstr>What is the value of a college education?</vt:lpstr>
      <vt:lpstr>Current Student Values</vt:lpstr>
      <vt:lpstr>Recruitment season is later</vt:lpstr>
      <vt:lpstr>Credit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Gen ‘P’ -What has Changed? -How do we adapt? </dc:title>
  <dc:creator>Tyler Seabaugh</dc:creator>
  <cp:lastModifiedBy>Tyler Seabaugh</cp:lastModifiedBy>
  <cp:revision>29</cp:revision>
  <dcterms:created xsi:type="dcterms:W3CDTF">2023-08-03T13:57:25Z</dcterms:created>
  <dcterms:modified xsi:type="dcterms:W3CDTF">2023-08-08T17:42:46Z</dcterms:modified>
</cp:coreProperties>
</file>