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BA9B8C-05C3-75D1-AF9B-2868CC431089}" v="103" dt="2024-04-16T14:38:51.050"/>
    <p1510:client id="{F0E59C84-E2C9-4404-17C5-39C491BC2965}" v="22" dt="2024-04-18T12:45:45.9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0EF03E-CBD5-4110-B611-8D2283C4C5A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9777AB5-DC2F-4E72-9C2B-081FBBFCA337}">
      <dgm:prSet/>
      <dgm:spPr/>
      <dgm:t>
        <a:bodyPr/>
        <a:lstStyle/>
        <a:p>
          <a:r>
            <a:rPr lang="en-US"/>
            <a:t>Criteria 1 Mission</a:t>
          </a:r>
        </a:p>
      </dgm:t>
    </dgm:pt>
    <dgm:pt modelId="{7ABF0598-E4C0-45B4-8936-4CA116301494}" type="parTrans" cxnId="{0E68CB2B-5C36-4650-AD4F-0E7E24DAEB7F}">
      <dgm:prSet/>
      <dgm:spPr/>
      <dgm:t>
        <a:bodyPr/>
        <a:lstStyle/>
        <a:p>
          <a:endParaRPr lang="en-US"/>
        </a:p>
      </dgm:t>
    </dgm:pt>
    <dgm:pt modelId="{1CCD64F5-3343-41C7-9640-98ADC6EA74D2}" type="sibTrans" cxnId="{0E68CB2B-5C36-4650-AD4F-0E7E24DAEB7F}">
      <dgm:prSet/>
      <dgm:spPr/>
      <dgm:t>
        <a:bodyPr/>
        <a:lstStyle/>
        <a:p>
          <a:endParaRPr lang="en-US"/>
        </a:p>
      </dgm:t>
    </dgm:pt>
    <dgm:pt modelId="{75149A2B-AA08-4B72-9D51-3DDA66D12B71}">
      <dgm:prSet/>
      <dgm:spPr/>
      <dgm:t>
        <a:bodyPr/>
        <a:lstStyle/>
        <a:p>
          <a:r>
            <a:rPr lang="en-US"/>
            <a:t>Criteria 2 Integrity</a:t>
          </a:r>
        </a:p>
      </dgm:t>
    </dgm:pt>
    <dgm:pt modelId="{32DB0EF9-34EB-4036-A29F-BA260C1D1E53}" type="parTrans" cxnId="{33B438D1-23AF-4ED3-9F89-9212BACED219}">
      <dgm:prSet/>
      <dgm:spPr/>
      <dgm:t>
        <a:bodyPr/>
        <a:lstStyle/>
        <a:p>
          <a:endParaRPr lang="en-US"/>
        </a:p>
      </dgm:t>
    </dgm:pt>
    <dgm:pt modelId="{66C184E5-16C5-40E1-866F-FBF6A6A434AF}" type="sibTrans" cxnId="{33B438D1-23AF-4ED3-9F89-9212BACED219}">
      <dgm:prSet/>
      <dgm:spPr/>
      <dgm:t>
        <a:bodyPr/>
        <a:lstStyle/>
        <a:p>
          <a:endParaRPr lang="en-US"/>
        </a:p>
      </dgm:t>
    </dgm:pt>
    <dgm:pt modelId="{C6D25B72-11F9-4205-896E-F5DFAFB046C3}">
      <dgm:prSet/>
      <dgm:spPr/>
      <dgm:t>
        <a:bodyPr/>
        <a:lstStyle/>
        <a:p>
          <a:r>
            <a:rPr lang="en-US"/>
            <a:t>Criteria 3 Teaching and Learning </a:t>
          </a:r>
        </a:p>
      </dgm:t>
    </dgm:pt>
    <dgm:pt modelId="{8DF40AB8-63C2-4421-A3EE-1D4C56D8C3F7}" type="parTrans" cxnId="{515829B7-8B52-457D-A208-BE450C8D0300}">
      <dgm:prSet/>
      <dgm:spPr/>
      <dgm:t>
        <a:bodyPr/>
        <a:lstStyle/>
        <a:p>
          <a:endParaRPr lang="en-US"/>
        </a:p>
      </dgm:t>
    </dgm:pt>
    <dgm:pt modelId="{4C3C6897-FFE5-48DB-893D-A952A7AA59C7}" type="sibTrans" cxnId="{515829B7-8B52-457D-A208-BE450C8D0300}">
      <dgm:prSet/>
      <dgm:spPr/>
      <dgm:t>
        <a:bodyPr/>
        <a:lstStyle/>
        <a:p>
          <a:endParaRPr lang="en-US"/>
        </a:p>
      </dgm:t>
    </dgm:pt>
    <dgm:pt modelId="{1759CF59-C3DC-4F73-B0C5-708A9FA5A7DF}">
      <dgm:prSet/>
      <dgm:spPr/>
      <dgm:t>
        <a:bodyPr/>
        <a:lstStyle/>
        <a:p>
          <a:r>
            <a:rPr lang="en-US"/>
            <a:t>Criteria 4 Sustainability: Institutional Effectiveness</a:t>
          </a:r>
        </a:p>
      </dgm:t>
    </dgm:pt>
    <dgm:pt modelId="{ABD9E2A2-BCE0-45D0-ADFA-998BB4B700D8}" type="parTrans" cxnId="{50A64CBE-55F4-492F-B90D-717DE62AD4F5}">
      <dgm:prSet/>
      <dgm:spPr/>
      <dgm:t>
        <a:bodyPr/>
        <a:lstStyle/>
        <a:p>
          <a:endParaRPr lang="en-US"/>
        </a:p>
      </dgm:t>
    </dgm:pt>
    <dgm:pt modelId="{88DF3010-E13E-4EA0-A00A-0530B4C9FFC5}" type="sibTrans" cxnId="{50A64CBE-55F4-492F-B90D-717DE62AD4F5}">
      <dgm:prSet/>
      <dgm:spPr/>
      <dgm:t>
        <a:bodyPr/>
        <a:lstStyle/>
        <a:p>
          <a:endParaRPr lang="en-US"/>
        </a:p>
      </dgm:t>
    </dgm:pt>
    <dgm:pt modelId="{507144E9-FC8F-4D7A-907D-80B8F1BC6895}" type="pres">
      <dgm:prSet presAssocID="{F50EF03E-CBD5-4110-B611-8D2283C4C5AC}" presName="root" presStyleCnt="0">
        <dgm:presLayoutVars>
          <dgm:dir/>
          <dgm:resizeHandles val="exact"/>
        </dgm:presLayoutVars>
      </dgm:prSet>
      <dgm:spPr/>
    </dgm:pt>
    <dgm:pt modelId="{80BC6DB8-4EA2-4C92-85BF-C80316A92D0F}" type="pres">
      <dgm:prSet presAssocID="{79777AB5-DC2F-4E72-9C2B-081FBBFCA337}" presName="compNode" presStyleCnt="0"/>
      <dgm:spPr/>
    </dgm:pt>
    <dgm:pt modelId="{F1A5CE1C-58BD-4467-8A2C-0A0FEDBDD4FB}" type="pres">
      <dgm:prSet presAssocID="{79777AB5-DC2F-4E72-9C2B-081FBBFCA337}" presName="bgRect" presStyleLbl="bgShp" presStyleIdx="0" presStyleCnt="4"/>
      <dgm:spPr/>
    </dgm:pt>
    <dgm:pt modelId="{0265D095-C301-41B7-9480-EAF76AE856F9}" type="pres">
      <dgm:prSet presAssocID="{79777AB5-DC2F-4E72-9C2B-081FBBFCA33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BF5792AB-85BD-4858-BCF2-3A4A65FAE17B}" type="pres">
      <dgm:prSet presAssocID="{79777AB5-DC2F-4E72-9C2B-081FBBFCA337}" presName="spaceRect" presStyleCnt="0"/>
      <dgm:spPr/>
    </dgm:pt>
    <dgm:pt modelId="{96AB228F-2AC5-4F09-9E91-84956C0232E3}" type="pres">
      <dgm:prSet presAssocID="{79777AB5-DC2F-4E72-9C2B-081FBBFCA337}" presName="parTx" presStyleLbl="revTx" presStyleIdx="0" presStyleCnt="4">
        <dgm:presLayoutVars>
          <dgm:chMax val="0"/>
          <dgm:chPref val="0"/>
        </dgm:presLayoutVars>
      </dgm:prSet>
      <dgm:spPr/>
    </dgm:pt>
    <dgm:pt modelId="{53472021-CC42-452B-97F2-738DBD3B7256}" type="pres">
      <dgm:prSet presAssocID="{1CCD64F5-3343-41C7-9640-98ADC6EA74D2}" presName="sibTrans" presStyleCnt="0"/>
      <dgm:spPr/>
    </dgm:pt>
    <dgm:pt modelId="{5AB56715-A896-409B-B7C5-D53DCE455018}" type="pres">
      <dgm:prSet presAssocID="{75149A2B-AA08-4B72-9D51-3DDA66D12B71}" presName="compNode" presStyleCnt="0"/>
      <dgm:spPr/>
    </dgm:pt>
    <dgm:pt modelId="{B808B3C4-5DC7-46BA-BF3A-EF006553E3DA}" type="pres">
      <dgm:prSet presAssocID="{75149A2B-AA08-4B72-9D51-3DDA66D12B71}" presName="bgRect" presStyleLbl="bgShp" presStyleIdx="1" presStyleCnt="4"/>
      <dgm:spPr/>
    </dgm:pt>
    <dgm:pt modelId="{C13E9AF5-C7D3-4A05-AFBA-C520E7940993}" type="pres">
      <dgm:prSet presAssocID="{75149A2B-AA08-4B72-9D51-3DDA66D12B7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 List"/>
        </a:ext>
      </dgm:extLst>
    </dgm:pt>
    <dgm:pt modelId="{50118EFB-D2B5-49C5-AE3C-10C869F0FF6E}" type="pres">
      <dgm:prSet presAssocID="{75149A2B-AA08-4B72-9D51-3DDA66D12B71}" presName="spaceRect" presStyleCnt="0"/>
      <dgm:spPr/>
    </dgm:pt>
    <dgm:pt modelId="{43856E66-C1F7-42CE-B315-18A6883B4F8A}" type="pres">
      <dgm:prSet presAssocID="{75149A2B-AA08-4B72-9D51-3DDA66D12B71}" presName="parTx" presStyleLbl="revTx" presStyleIdx="1" presStyleCnt="4">
        <dgm:presLayoutVars>
          <dgm:chMax val="0"/>
          <dgm:chPref val="0"/>
        </dgm:presLayoutVars>
      </dgm:prSet>
      <dgm:spPr/>
    </dgm:pt>
    <dgm:pt modelId="{749B67EB-783B-4F1F-8FCD-D952237503E1}" type="pres">
      <dgm:prSet presAssocID="{66C184E5-16C5-40E1-866F-FBF6A6A434AF}" presName="sibTrans" presStyleCnt="0"/>
      <dgm:spPr/>
    </dgm:pt>
    <dgm:pt modelId="{139C6A57-C448-49B9-9275-B58FCD715799}" type="pres">
      <dgm:prSet presAssocID="{C6D25B72-11F9-4205-896E-F5DFAFB046C3}" presName="compNode" presStyleCnt="0"/>
      <dgm:spPr/>
    </dgm:pt>
    <dgm:pt modelId="{DAF04EF4-6DE5-4F6C-8148-F42DA1D295D7}" type="pres">
      <dgm:prSet presAssocID="{C6D25B72-11F9-4205-896E-F5DFAFB046C3}" presName="bgRect" presStyleLbl="bgShp" presStyleIdx="2" presStyleCnt="4"/>
      <dgm:spPr/>
    </dgm:pt>
    <dgm:pt modelId="{CDF00A39-EB62-4B75-A2D1-54F6099D3D81}" type="pres">
      <dgm:prSet presAssocID="{C6D25B72-11F9-4205-896E-F5DFAFB046C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23F5AFA1-1BF7-40A0-B4AC-B1154BB1F4A0}" type="pres">
      <dgm:prSet presAssocID="{C6D25B72-11F9-4205-896E-F5DFAFB046C3}" presName="spaceRect" presStyleCnt="0"/>
      <dgm:spPr/>
    </dgm:pt>
    <dgm:pt modelId="{81592D34-9E36-43C2-AAEB-D625977A9CE5}" type="pres">
      <dgm:prSet presAssocID="{C6D25B72-11F9-4205-896E-F5DFAFB046C3}" presName="parTx" presStyleLbl="revTx" presStyleIdx="2" presStyleCnt="4">
        <dgm:presLayoutVars>
          <dgm:chMax val="0"/>
          <dgm:chPref val="0"/>
        </dgm:presLayoutVars>
      </dgm:prSet>
      <dgm:spPr/>
    </dgm:pt>
    <dgm:pt modelId="{B16F0F86-6CDA-4076-A541-CCEA72EC59E3}" type="pres">
      <dgm:prSet presAssocID="{4C3C6897-FFE5-48DB-893D-A952A7AA59C7}" presName="sibTrans" presStyleCnt="0"/>
      <dgm:spPr/>
    </dgm:pt>
    <dgm:pt modelId="{7FDF6798-7A1B-4F70-AB5E-FBE58E2E90F6}" type="pres">
      <dgm:prSet presAssocID="{1759CF59-C3DC-4F73-B0C5-708A9FA5A7DF}" presName="compNode" presStyleCnt="0"/>
      <dgm:spPr/>
    </dgm:pt>
    <dgm:pt modelId="{907C4670-B482-4EB2-B46A-DAE3E7E8E490}" type="pres">
      <dgm:prSet presAssocID="{1759CF59-C3DC-4F73-B0C5-708A9FA5A7DF}" presName="bgRect" presStyleLbl="bgShp" presStyleIdx="3" presStyleCnt="4"/>
      <dgm:spPr/>
    </dgm:pt>
    <dgm:pt modelId="{BD3C4B6A-9814-47B8-8239-1E770BE0B523}" type="pres">
      <dgm:prSet presAssocID="{1759CF59-C3DC-4F73-B0C5-708A9FA5A7D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51266959-5530-4AE4-A330-CD3B6AC74F39}" type="pres">
      <dgm:prSet presAssocID="{1759CF59-C3DC-4F73-B0C5-708A9FA5A7DF}" presName="spaceRect" presStyleCnt="0"/>
      <dgm:spPr/>
    </dgm:pt>
    <dgm:pt modelId="{BA09E9FC-07E3-4EF7-AA94-8EFA1AEED6FF}" type="pres">
      <dgm:prSet presAssocID="{1759CF59-C3DC-4F73-B0C5-708A9FA5A7D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E68CB2B-5C36-4650-AD4F-0E7E24DAEB7F}" srcId="{F50EF03E-CBD5-4110-B611-8D2283C4C5AC}" destId="{79777AB5-DC2F-4E72-9C2B-081FBBFCA337}" srcOrd="0" destOrd="0" parTransId="{7ABF0598-E4C0-45B4-8936-4CA116301494}" sibTransId="{1CCD64F5-3343-41C7-9640-98ADC6EA74D2}"/>
    <dgm:cxn modelId="{A283B748-68F0-4BB8-8F4E-8B72AA06E79B}" type="presOf" srcId="{79777AB5-DC2F-4E72-9C2B-081FBBFCA337}" destId="{96AB228F-2AC5-4F09-9E91-84956C0232E3}" srcOrd="0" destOrd="0" presId="urn:microsoft.com/office/officeart/2018/2/layout/IconVerticalSolidList"/>
    <dgm:cxn modelId="{515829B7-8B52-457D-A208-BE450C8D0300}" srcId="{F50EF03E-CBD5-4110-B611-8D2283C4C5AC}" destId="{C6D25B72-11F9-4205-896E-F5DFAFB046C3}" srcOrd="2" destOrd="0" parTransId="{8DF40AB8-63C2-4421-A3EE-1D4C56D8C3F7}" sibTransId="{4C3C6897-FFE5-48DB-893D-A952A7AA59C7}"/>
    <dgm:cxn modelId="{77841BBD-E19A-468E-B218-7BA5D43B8E8D}" type="presOf" srcId="{1759CF59-C3DC-4F73-B0C5-708A9FA5A7DF}" destId="{BA09E9FC-07E3-4EF7-AA94-8EFA1AEED6FF}" srcOrd="0" destOrd="0" presId="urn:microsoft.com/office/officeart/2018/2/layout/IconVerticalSolidList"/>
    <dgm:cxn modelId="{50A64CBE-55F4-492F-B90D-717DE62AD4F5}" srcId="{F50EF03E-CBD5-4110-B611-8D2283C4C5AC}" destId="{1759CF59-C3DC-4F73-B0C5-708A9FA5A7DF}" srcOrd="3" destOrd="0" parTransId="{ABD9E2A2-BCE0-45D0-ADFA-998BB4B700D8}" sibTransId="{88DF3010-E13E-4EA0-A00A-0530B4C9FFC5}"/>
    <dgm:cxn modelId="{AD368DBE-EC7B-42DC-A14B-1024234A19D3}" type="presOf" srcId="{75149A2B-AA08-4B72-9D51-3DDA66D12B71}" destId="{43856E66-C1F7-42CE-B315-18A6883B4F8A}" srcOrd="0" destOrd="0" presId="urn:microsoft.com/office/officeart/2018/2/layout/IconVerticalSolidList"/>
    <dgm:cxn modelId="{33B438D1-23AF-4ED3-9F89-9212BACED219}" srcId="{F50EF03E-CBD5-4110-B611-8D2283C4C5AC}" destId="{75149A2B-AA08-4B72-9D51-3DDA66D12B71}" srcOrd="1" destOrd="0" parTransId="{32DB0EF9-34EB-4036-A29F-BA260C1D1E53}" sibTransId="{66C184E5-16C5-40E1-866F-FBF6A6A434AF}"/>
    <dgm:cxn modelId="{36A2CAD3-395D-4817-BF29-45D378645E12}" type="presOf" srcId="{F50EF03E-CBD5-4110-B611-8D2283C4C5AC}" destId="{507144E9-FC8F-4D7A-907D-80B8F1BC6895}" srcOrd="0" destOrd="0" presId="urn:microsoft.com/office/officeart/2018/2/layout/IconVerticalSolidList"/>
    <dgm:cxn modelId="{7C4632FD-0729-4EC5-9514-34B67E7FC238}" type="presOf" srcId="{C6D25B72-11F9-4205-896E-F5DFAFB046C3}" destId="{81592D34-9E36-43C2-AAEB-D625977A9CE5}" srcOrd="0" destOrd="0" presId="urn:microsoft.com/office/officeart/2018/2/layout/IconVerticalSolidList"/>
    <dgm:cxn modelId="{7067592E-D090-4D1A-BB79-185C648E9BEF}" type="presParOf" srcId="{507144E9-FC8F-4D7A-907D-80B8F1BC6895}" destId="{80BC6DB8-4EA2-4C92-85BF-C80316A92D0F}" srcOrd="0" destOrd="0" presId="urn:microsoft.com/office/officeart/2018/2/layout/IconVerticalSolidList"/>
    <dgm:cxn modelId="{CB417052-F985-4CA6-8193-64C84DD1E159}" type="presParOf" srcId="{80BC6DB8-4EA2-4C92-85BF-C80316A92D0F}" destId="{F1A5CE1C-58BD-4467-8A2C-0A0FEDBDD4FB}" srcOrd="0" destOrd="0" presId="urn:microsoft.com/office/officeart/2018/2/layout/IconVerticalSolidList"/>
    <dgm:cxn modelId="{5851C7AE-F8CF-4A8A-ADB9-329238FCA8ED}" type="presParOf" srcId="{80BC6DB8-4EA2-4C92-85BF-C80316A92D0F}" destId="{0265D095-C301-41B7-9480-EAF76AE856F9}" srcOrd="1" destOrd="0" presId="urn:microsoft.com/office/officeart/2018/2/layout/IconVerticalSolidList"/>
    <dgm:cxn modelId="{1B80A32F-1D4B-4968-85AC-03D5D5666BF7}" type="presParOf" srcId="{80BC6DB8-4EA2-4C92-85BF-C80316A92D0F}" destId="{BF5792AB-85BD-4858-BCF2-3A4A65FAE17B}" srcOrd="2" destOrd="0" presId="urn:microsoft.com/office/officeart/2018/2/layout/IconVerticalSolidList"/>
    <dgm:cxn modelId="{DC73782D-CE42-4FBC-AE0D-9FCE18AF4C25}" type="presParOf" srcId="{80BC6DB8-4EA2-4C92-85BF-C80316A92D0F}" destId="{96AB228F-2AC5-4F09-9E91-84956C0232E3}" srcOrd="3" destOrd="0" presId="urn:microsoft.com/office/officeart/2018/2/layout/IconVerticalSolidList"/>
    <dgm:cxn modelId="{C2B89284-8E66-48A5-9767-827BB4023D61}" type="presParOf" srcId="{507144E9-FC8F-4D7A-907D-80B8F1BC6895}" destId="{53472021-CC42-452B-97F2-738DBD3B7256}" srcOrd="1" destOrd="0" presId="urn:microsoft.com/office/officeart/2018/2/layout/IconVerticalSolidList"/>
    <dgm:cxn modelId="{B4E0A2E5-0676-415F-87BA-0C06D837941F}" type="presParOf" srcId="{507144E9-FC8F-4D7A-907D-80B8F1BC6895}" destId="{5AB56715-A896-409B-B7C5-D53DCE455018}" srcOrd="2" destOrd="0" presId="urn:microsoft.com/office/officeart/2018/2/layout/IconVerticalSolidList"/>
    <dgm:cxn modelId="{445A99E6-CC05-412B-BBBC-278030FD34A5}" type="presParOf" srcId="{5AB56715-A896-409B-B7C5-D53DCE455018}" destId="{B808B3C4-5DC7-46BA-BF3A-EF006553E3DA}" srcOrd="0" destOrd="0" presId="urn:microsoft.com/office/officeart/2018/2/layout/IconVerticalSolidList"/>
    <dgm:cxn modelId="{15B162A5-136B-429E-9723-307BEA45EB38}" type="presParOf" srcId="{5AB56715-A896-409B-B7C5-D53DCE455018}" destId="{C13E9AF5-C7D3-4A05-AFBA-C520E7940993}" srcOrd="1" destOrd="0" presId="urn:microsoft.com/office/officeart/2018/2/layout/IconVerticalSolidList"/>
    <dgm:cxn modelId="{386E4A15-F3E6-4E41-843E-FEFF67FFB03B}" type="presParOf" srcId="{5AB56715-A896-409B-B7C5-D53DCE455018}" destId="{50118EFB-D2B5-49C5-AE3C-10C869F0FF6E}" srcOrd="2" destOrd="0" presId="urn:microsoft.com/office/officeart/2018/2/layout/IconVerticalSolidList"/>
    <dgm:cxn modelId="{C97E8A40-D8BB-48AF-8E95-9DE8111E7BA7}" type="presParOf" srcId="{5AB56715-A896-409B-B7C5-D53DCE455018}" destId="{43856E66-C1F7-42CE-B315-18A6883B4F8A}" srcOrd="3" destOrd="0" presId="urn:microsoft.com/office/officeart/2018/2/layout/IconVerticalSolidList"/>
    <dgm:cxn modelId="{1CDF0C26-2E4E-43FB-910A-6AA6FB4F4EC7}" type="presParOf" srcId="{507144E9-FC8F-4D7A-907D-80B8F1BC6895}" destId="{749B67EB-783B-4F1F-8FCD-D952237503E1}" srcOrd="3" destOrd="0" presId="urn:microsoft.com/office/officeart/2018/2/layout/IconVerticalSolidList"/>
    <dgm:cxn modelId="{D68B1062-79AE-4A5E-B0F9-06466617A930}" type="presParOf" srcId="{507144E9-FC8F-4D7A-907D-80B8F1BC6895}" destId="{139C6A57-C448-49B9-9275-B58FCD715799}" srcOrd="4" destOrd="0" presId="urn:microsoft.com/office/officeart/2018/2/layout/IconVerticalSolidList"/>
    <dgm:cxn modelId="{3ACCB65D-206F-48CC-BC4E-913AACBA0690}" type="presParOf" srcId="{139C6A57-C448-49B9-9275-B58FCD715799}" destId="{DAF04EF4-6DE5-4F6C-8148-F42DA1D295D7}" srcOrd="0" destOrd="0" presId="urn:microsoft.com/office/officeart/2018/2/layout/IconVerticalSolidList"/>
    <dgm:cxn modelId="{2BE47A9A-E4F4-41DA-B17E-4C77B3B1F1BB}" type="presParOf" srcId="{139C6A57-C448-49B9-9275-B58FCD715799}" destId="{CDF00A39-EB62-4B75-A2D1-54F6099D3D81}" srcOrd="1" destOrd="0" presId="urn:microsoft.com/office/officeart/2018/2/layout/IconVerticalSolidList"/>
    <dgm:cxn modelId="{665FD364-0780-4032-9083-558CFBB88784}" type="presParOf" srcId="{139C6A57-C448-49B9-9275-B58FCD715799}" destId="{23F5AFA1-1BF7-40A0-B4AC-B1154BB1F4A0}" srcOrd="2" destOrd="0" presId="urn:microsoft.com/office/officeart/2018/2/layout/IconVerticalSolidList"/>
    <dgm:cxn modelId="{DA6D820E-F562-474E-B554-38079A3742A7}" type="presParOf" srcId="{139C6A57-C448-49B9-9275-B58FCD715799}" destId="{81592D34-9E36-43C2-AAEB-D625977A9CE5}" srcOrd="3" destOrd="0" presId="urn:microsoft.com/office/officeart/2018/2/layout/IconVerticalSolidList"/>
    <dgm:cxn modelId="{18DA16B7-7BC5-4EBA-B73B-D3FFFC85A000}" type="presParOf" srcId="{507144E9-FC8F-4D7A-907D-80B8F1BC6895}" destId="{B16F0F86-6CDA-4076-A541-CCEA72EC59E3}" srcOrd="5" destOrd="0" presId="urn:microsoft.com/office/officeart/2018/2/layout/IconVerticalSolidList"/>
    <dgm:cxn modelId="{6A2422AA-54A1-4E25-8015-6FF4F98E4225}" type="presParOf" srcId="{507144E9-FC8F-4D7A-907D-80B8F1BC6895}" destId="{7FDF6798-7A1B-4F70-AB5E-FBE58E2E90F6}" srcOrd="6" destOrd="0" presId="urn:microsoft.com/office/officeart/2018/2/layout/IconVerticalSolidList"/>
    <dgm:cxn modelId="{6112C7F3-621F-4140-A38D-09460AA40431}" type="presParOf" srcId="{7FDF6798-7A1B-4F70-AB5E-FBE58E2E90F6}" destId="{907C4670-B482-4EB2-B46A-DAE3E7E8E490}" srcOrd="0" destOrd="0" presId="urn:microsoft.com/office/officeart/2018/2/layout/IconVerticalSolidList"/>
    <dgm:cxn modelId="{D07A072E-CF9F-491B-AE87-3D8513DADCDB}" type="presParOf" srcId="{7FDF6798-7A1B-4F70-AB5E-FBE58E2E90F6}" destId="{BD3C4B6A-9814-47B8-8239-1E770BE0B523}" srcOrd="1" destOrd="0" presId="urn:microsoft.com/office/officeart/2018/2/layout/IconVerticalSolidList"/>
    <dgm:cxn modelId="{22B4C4A9-F5B0-4A79-A9BD-A26B7196B6B3}" type="presParOf" srcId="{7FDF6798-7A1B-4F70-AB5E-FBE58E2E90F6}" destId="{51266959-5530-4AE4-A330-CD3B6AC74F39}" srcOrd="2" destOrd="0" presId="urn:microsoft.com/office/officeart/2018/2/layout/IconVerticalSolidList"/>
    <dgm:cxn modelId="{AB13609A-790E-43D8-91D1-DA3E4B8ACDAE}" type="presParOf" srcId="{7FDF6798-7A1B-4F70-AB5E-FBE58E2E90F6}" destId="{BA09E9FC-07E3-4EF7-AA94-8EFA1AEED6F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A5CE1C-58BD-4467-8A2C-0A0FEDBDD4FB}">
      <dsp:nvSpPr>
        <dsp:cNvPr id="0" name=""/>
        <dsp:cNvSpPr/>
      </dsp:nvSpPr>
      <dsp:spPr>
        <a:xfrm>
          <a:off x="0" y="2093"/>
          <a:ext cx="6762434" cy="10611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65D095-C301-41B7-9480-EAF76AE856F9}">
      <dsp:nvSpPr>
        <dsp:cNvPr id="0" name=""/>
        <dsp:cNvSpPr/>
      </dsp:nvSpPr>
      <dsp:spPr>
        <a:xfrm>
          <a:off x="320992" y="240848"/>
          <a:ext cx="583623" cy="58362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AB228F-2AC5-4F09-9E91-84956C0232E3}">
      <dsp:nvSpPr>
        <dsp:cNvPr id="0" name=""/>
        <dsp:cNvSpPr/>
      </dsp:nvSpPr>
      <dsp:spPr>
        <a:xfrm>
          <a:off x="1225608" y="2093"/>
          <a:ext cx="5536825" cy="1061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303" tIns="112303" rIns="112303" bIns="11230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Criteria 1 Mission</a:t>
          </a:r>
        </a:p>
      </dsp:txBody>
      <dsp:txXfrm>
        <a:off x="1225608" y="2093"/>
        <a:ext cx="5536825" cy="1061132"/>
      </dsp:txXfrm>
    </dsp:sp>
    <dsp:sp modelId="{B808B3C4-5DC7-46BA-BF3A-EF006553E3DA}">
      <dsp:nvSpPr>
        <dsp:cNvPr id="0" name=""/>
        <dsp:cNvSpPr/>
      </dsp:nvSpPr>
      <dsp:spPr>
        <a:xfrm>
          <a:off x="0" y="1328509"/>
          <a:ext cx="6762434" cy="10611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3E9AF5-C7D3-4A05-AFBA-C520E7940993}">
      <dsp:nvSpPr>
        <dsp:cNvPr id="0" name=""/>
        <dsp:cNvSpPr/>
      </dsp:nvSpPr>
      <dsp:spPr>
        <a:xfrm>
          <a:off x="320992" y="1567264"/>
          <a:ext cx="583623" cy="58362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856E66-C1F7-42CE-B315-18A6883B4F8A}">
      <dsp:nvSpPr>
        <dsp:cNvPr id="0" name=""/>
        <dsp:cNvSpPr/>
      </dsp:nvSpPr>
      <dsp:spPr>
        <a:xfrm>
          <a:off x="1225608" y="1328509"/>
          <a:ext cx="5536825" cy="1061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303" tIns="112303" rIns="112303" bIns="11230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Criteria 2 Integrity</a:t>
          </a:r>
        </a:p>
      </dsp:txBody>
      <dsp:txXfrm>
        <a:off x="1225608" y="1328509"/>
        <a:ext cx="5536825" cy="1061132"/>
      </dsp:txXfrm>
    </dsp:sp>
    <dsp:sp modelId="{DAF04EF4-6DE5-4F6C-8148-F42DA1D295D7}">
      <dsp:nvSpPr>
        <dsp:cNvPr id="0" name=""/>
        <dsp:cNvSpPr/>
      </dsp:nvSpPr>
      <dsp:spPr>
        <a:xfrm>
          <a:off x="0" y="2654925"/>
          <a:ext cx="6762434" cy="10611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F00A39-EB62-4B75-A2D1-54F6099D3D81}">
      <dsp:nvSpPr>
        <dsp:cNvPr id="0" name=""/>
        <dsp:cNvSpPr/>
      </dsp:nvSpPr>
      <dsp:spPr>
        <a:xfrm>
          <a:off x="320992" y="2893680"/>
          <a:ext cx="583623" cy="58362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592D34-9E36-43C2-AAEB-D625977A9CE5}">
      <dsp:nvSpPr>
        <dsp:cNvPr id="0" name=""/>
        <dsp:cNvSpPr/>
      </dsp:nvSpPr>
      <dsp:spPr>
        <a:xfrm>
          <a:off x="1225608" y="2654925"/>
          <a:ext cx="5536825" cy="1061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303" tIns="112303" rIns="112303" bIns="11230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Criteria 3 Teaching and Learning </a:t>
          </a:r>
        </a:p>
      </dsp:txBody>
      <dsp:txXfrm>
        <a:off x="1225608" y="2654925"/>
        <a:ext cx="5536825" cy="1061132"/>
      </dsp:txXfrm>
    </dsp:sp>
    <dsp:sp modelId="{907C4670-B482-4EB2-B46A-DAE3E7E8E490}">
      <dsp:nvSpPr>
        <dsp:cNvPr id="0" name=""/>
        <dsp:cNvSpPr/>
      </dsp:nvSpPr>
      <dsp:spPr>
        <a:xfrm>
          <a:off x="0" y="3981341"/>
          <a:ext cx="6762434" cy="10611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3C4B6A-9814-47B8-8239-1E770BE0B523}">
      <dsp:nvSpPr>
        <dsp:cNvPr id="0" name=""/>
        <dsp:cNvSpPr/>
      </dsp:nvSpPr>
      <dsp:spPr>
        <a:xfrm>
          <a:off x="320992" y="4220096"/>
          <a:ext cx="583623" cy="58362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9E9FC-07E3-4EF7-AA94-8EFA1AEED6FF}">
      <dsp:nvSpPr>
        <dsp:cNvPr id="0" name=""/>
        <dsp:cNvSpPr/>
      </dsp:nvSpPr>
      <dsp:spPr>
        <a:xfrm>
          <a:off x="1225608" y="3981341"/>
          <a:ext cx="5536825" cy="10611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303" tIns="112303" rIns="112303" bIns="112303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Criteria 4 Sustainability: Institutional Effectiveness</a:t>
          </a:r>
        </a:p>
      </dsp:txBody>
      <dsp:txXfrm>
        <a:off x="1225608" y="3981341"/>
        <a:ext cx="5536825" cy="10611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57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682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78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341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663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716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8915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8907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9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0399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69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824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74" r:id="rId4"/>
    <p:sldLayoutId id="2147483675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63AB9E1-499E-41EB-A74E-905920CCD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0601" y="4840264"/>
            <a:ext cx="8044280" cy="1215547"/>
          </a:xfrm>
        </p:spPr>
        <p:txBody>
          <a:bodyPr anchor="ctr">
            <a:normAutofit/>
          </a:bodyPr>
          <a:lstStyle/>
          <a:p>
            <a:r>
              <a:rPr lang="en-US" sz="4400"/>
              <a:t>Higher Learning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9720" y="4753342"/>
            <a:ext cx="2519973" cy="138939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Accreditation Updates</a:t>
            </a:r>
          </a:p>
          <a:p>
            <a:r>
              <a:rPr lang="en-US" dirty="0"/>
              <a:t>April,2024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025348-CAB6-0D5D-3BDC-D9D58021EC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411" r="-7" b="24870"/>
          <a:stretch/>
        </p:blipFill>
        <p:spPr>
          <a:xfrm>
            <a:off x="-6781" y="1"/>
            <a:ext cx="12198782" cy="404212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EEA40C4-6B9E-4B9E-8CDF-A0C572462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869" y="4610607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A54810C-5CC0-45D3-BD8F-C4407F92F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7300" y="4610607"/>
            <a:ext cx="0" cy="1674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E458AAC-F667-498F-A263-A8C7AB4FC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1819" y="6289514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EBAF395E-7D52-496C-ACDD-468AEC1AD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D905CF-BA17-998B-5903-E3DFA6EB0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786384"/>
            <a:ext cx="5567266" cy="1707775"/>
          </a:xfrm>
        </p:spPr>
        <p:txBody>
          <a:bodyPr anchor="t">
            <a:normAutofit/>
          </a:bodyPr>
          <a:lstStyle/>
          <a:p>
            <a:r>
              <a:rPr lang="en-US">
                <a:latin typeface="Batang"/>
                <a:ea typeface="Batang"/>
              </a:rPr>
              <a:t>ADDITION</a:t>
            </a:r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6BAADB1-054E-4A82-8D07-643BD1F4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8602" y="576201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9BF85-5500-E4C2-8D15-4727FD72F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1" y="2848396"/>
            <a:ext cx="5467441" cy="301833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800"/>
              <a:t>New "Institutional Mission" section which expands upon the concept that an institution is expected to demonstrate how it meets the Criteria through a mission-reflective lens.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3121654-FB13-441C-AB60-76710D917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294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7" descr="Telescope">
            <a:extLst>
              <a:ext uri="{FF2B5EF4-FFF2-40B4-BE49-F238E27FC236}">
                <a16:creationId xmlns:a16="http://schemas.microsoft.com/office/drawing/2014/main" id="{0D678392-DC23-080F-E559-F6F71A0873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14734" y="1074573"/>
            <a:ext cx="4705764" cy="4705764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58D2D3E-B980-4D6F-BBFB-DF7A3A947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3189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889F449-A8C1-4223-8D3F-453A7C93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580B36-B3FC-EFA4-1EA6-91F4C92EF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95528"/>
            <a:ext cx="5588819" cy="5086040"/>
          </a:xfrm>
        </p:spPr>
        <p:txBody>
          <a:bodyPr anchor="t">
            <a:normAutofit/>
          </a:bodyPr>
          <a:lstStyle/>
          <a:p>
            <a:pPr algn="r"/>
            <a:r>
              <a:rPr lang="en-US" sz="6000">
                <a:latin typeface="Batang"/>
                <a:ea typeface="Batang"/>
              </a:rPr>
              <a:t>Removal</a:t>
            </a:r>
            <a:endParaRPr lang="en-US" sz="60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483DE6-F425-4CA0-9983-0778A131F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BDAFB-242A-7899-1607-5674E0FB7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62" y="957945"/>
            <a:ext cx="3384456" cy="494919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800" b="1" u="sng"/>
              <a:t>Subcomponents</a:t>
            </a:r>
            <a:r>
              <a:rPr lang="en-US" sz="1800"/>
              <a:t> have been removed from the Criteria!  They just created confusion for institutions and peer reviewers; some colleges answered them verbatim; others provided a narrative.  Information provided in these sections will be relocated to Assumed Practices, some to Providing Evidence and some integrated into Core Components.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F3C27F-5DD1-4734-BC17-6CA44602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F67967-936C-4D11-B434-DEBD15F2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21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889F449-A8C1-4223-8D3F-453A7C93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4E0773-90DF-0721-76D1-6DF8D01D3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795528"/>
            <a:ext cx="5588819" cy="5086040"/>
          </a:xfrm>
        </p:spPr>
        <p:txBody>
          <a:bodyPr anchor="t">
            <a:normAutofit/>
          </a:bodyPr>
          <a:lstStyle/>
          <a:p>
            <a:pPr algn="r"/>
            <a:r>
              <a:rPr lang="en-US" sz="6000">
                <a:latin typeface="Batang"/>
                <a:ea typeface="Batang"/>
              </a:rPr>
              <a:t>Consolidation</a:t>
            </a:r>
            <a:endParaRPr lang="en-US" sz="60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483DE6-F425-4CA0-9983-0778A131F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C3231-AD86-B6CD-49AF-6CFE50B43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62" y="957945"/>
            <a:ext cx="3384456" cy="494919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800"/>
              <a:t>Criteria 3 and 4, Teaching and Learning have been combined into Criteria 3 Teaching and Learning for Student Success.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F3C27F-5DD1-4734-BC17-6CA44602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F67967-936C-4D11-B434-DEBD15F2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735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240FCEE-B6E2-46D0-9BB0-F45F79545E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BD2FB83-3783-4477-80B5-DA5BF10B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83EA203-71D5-49C0-9626-FFA8E46787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C63AB9E1-499E-41EB-A74E-905920CCDF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1C6C1D-4682-75D1-44EC-486BB22B3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822960"/>
            <a:ext cx="10956558" cy="9676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/>
              <a:t>Refinements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BD1041-40D5-E1C7-295C-9C0367E86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407" y="5389516"/>
            <a:ext cx="11144921" cy="7572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r">
              <a:lnSpc>
                <a:spcPct val="130000"/>
              </a:lnSpc>
              <a:buNone/>
            </a:pPr>
            <a:r>
              <a:rPr lang="en-US" sz="1400" cap="all" spc="300"/>
              <a:t>Language has been simplified, clarified, and streamlined in the Criteria.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EEA40C4-6B9E-4B9E-8CDF-A0C572462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869" y="573757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Closed Quotation Mark">
            <a:extLst>
              <a:ext uri="{FF2B5EF4-FFF2-40B4-BE49-F238E27FC236}">
                <a16:creationId xmlns:a16="http://schemas.microsoft.com/office/drawing/2014/main" id="{BC8DF306-2354-893F-8376-72187A522B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1643" y="2039860"/>
            <a:ext cx="2924830" cy="292483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79A2A06-A424-4BBD-A8A4-293F16F1B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240579"/>
            <a:ext cx="110362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E458AAC-F667-498F-A263-A8C7AB4FC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1819" y="6289514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5201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593B728-EF8E-4747-9825-F8D7FEEE07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86D889-D828-E91C-B90F-8EC1900A8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783863"/>
            <a:ext cx="3448812" cy="5048339"/>
          </a:xfrm>
        </p:spPr>
        <p:txBody>
          <a:bodyPr anchor="t">
            <a:normAutofit/>
          </a:bodyPr>
          <a:lstStyle/>
          <a:p>
            <a:r>
              <a:rPr lang="en-US" dirty="0">
                <a:latin typeface="Batang"/>
                <a:ea typeface="Batang"/>
              </a:rPr>
              <a:t>Proposed Changes Take Place on </a:t>
            </a:r>
            <a:br>
              <a:rPr lang="en-US" dirty="0">
                <a:latin typeface="Batang"/>
                <a:ea typeface="Batang"/>
              </a:rPr>
            </a:br>
            <a:r>
              <a:rPr lang="en-US" dirty="0">
                <a:latin typeface="Batang"/>
                <a:ea typeface="Batang"/>
              </a:rPr>
              <a:t>or after September 1, 2025</a:t>
            </a:r>
            <a:br>
              <a:rPr lang="en-US" dirty="0">
                <a:latin typeface="Batang"/>
                <a:ea typeface="Batang"/>
              </a:rPr>
            </a:b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38B8C1-129C-418D-BEA5-984B1F6A32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E0F901-22C5-405D-919A-D48167CEAD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7C62E1-2E42-4DD6-9ECF-39FB001D5B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9F16D87-4668-9356-31AF-E46F98F70E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721089"/>
              </p:ext>
            </p:extLst>
          </p:nvPr>
        </p:nvGraphicFramePr>
        <p:xfrm>
          <a:off x="4869180" y="899033"/>
          <a:ext cx="6762434" cy="5044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7210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EBAF395E-7D52-496C-ACDD-468AEC1AD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91D8D8-BA4E-B4C2-E205-777CFAA5A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181" y="786384"/>
            <a:ext cx="5540293" cy="2651845"/>
          </a:xfrm>
        </p:spPr>
        <p:txBody>
          <a:bodyPr anchor="t">
            <a:normAutofit fontScale="90000"/>
          </a:bodyPr>
          <a:lstStyle/>
          <a:p>
            <a:r>
              <a:rPr lang="en-US" sz="3700" dirty="0">
                <a:latin typeface="Batang"/>
                <a:ea typeface="Batang"/>
              </a:rPr>
              <a:t>Student Success Academy Completion: 3 Year Project</a:t>
            </a:r>
            <a:br>
              <a:rPr lang="en-US" sz="3700" dirty="0">
                <a:latin typeface="Batang"/>
                <a:ea typeface="Batang"/>
              </a:rPr>
            </a:br>
            <a:br>
              <a:rPr lang="en-US" sz="3700" dirty="0"/>
            </a:br>
            <a:r>
              <a:rPr lang="en-US" sz="1800" dirty="0">
                <a:latin typeface="Batang"/>
                <a:ea typeface="Batang"/>
              </a:rPr>
              <a:t>Donnelly started the Academy in 2020 during COVID. While other colleges were just holding steady, Donnelly was forward thinking about on Student Success.</a:t>
            </a:r>
            <a:endParaRPr lang="en-US" sz="18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BAADB1-054E-4A82-8D07-643BD1F43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8602" y="576201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F22D7-30D5-2275-1054-9E903CDFE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1" y="2848396"/>
            <a:ext cx="5467441" cy="301833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800" b="1" dirty="0"/>
              <a:t>Richard Esvang, Chair</a:t>
            </a:r>
            <a:endParaRPr lang="en-US" dirty="0"/>
          </a:p>
          <a:p>
            <a:r>
              <a:rPr lang="en-US" sz="1800" dirty="0"/>
              <a:t>Dr. Mary Pflanz</a:t>
            </a:r>
          </a:p>
          <a:p>
            <a:r>
              <a:rPr lang="en-US" sz="1800" dirty="0"/>
              <a:t> Dr. Karen Lombardi</a:t>
            </a:r>
          </a:p>
          <a:p>
            <a:r>
              <a:rPr lang="en-US" sz="1800" dirty="0"/>
              <a:t>Gretchen Moffet</a:t>
            </a:r>
          </a:p>
          <a:p>
            <a:r>
              <a:rPr lang="en-US" sz="1800" dirty="0"/>
              <a:t>Lisa Stoothoff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3121654-FB13-441C-AB60-76710D917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294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Professor">
            <a:extLst>
              <a:ext uri="{FF2B5EF4-FFF2-40B4-BE49-F238E27FC236}">
                <a16:creationId xmlns:a16="http://schemas.microsoft.com/office/drawing/2014/main" id="{BEB7F61B-B8D3-27E6-8550-E22001A6B8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14734" y="1074573"/>
            <a:ext cx="4705764" cy="4705764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C58D2D3E-B980-4D6F-BBFB-DF7A3A947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088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5D28D120-1389-4B3F-BECB-0949DCCAC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CFD5C7-21DA-7453-0B3D-CDE3E084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9" y="786384"/>
            <a:ext cx="3623244" cy="2665614"/>
          </a:xfrm>
        </p:spPr>
        <p:txBody>
          <a:bodyPr anchor="t">
            <a:normAutofit/>
          </a:bodyPr>
          <a:lstStyle/>
          <a:p>
            <a:r>
              <a:rPr lang="en-US" dirty="0">
                <a:latin typeface="Batang"/>
                <a:ea typeface="Batang"/>
              </a:rPr>
              <a:t>TRENDS IN HIGHER EDUCATION</a:t>
            </a:r>
            <a:endParaRPr lang="en-US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927055D-9ECF-487E-91DD-FFA84AB92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333" y="571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Head with Gears">
            <a:extLst>
              <a:ext uri="{FF2B5EF4-FFF2-40B4-BE49-F238E27FC236}">
                <a16:creationId xmlns:a16="http://schemas.microsoft.com/office/drawing/2014/main" id="{58EF5CF3-20BC-1D75-4787-A2DCB5809F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9352" y="3958680"/>
            <a:ext cx="2074476" cy="207447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433A1-09DF-9B6D-1973-2A0DFB3CA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765" y="989350"/>
            <a:ext cx="6699544" cy="502160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/>
              <a:t>AI               Leadership</a:t>
            </a:r>
          </a:p>
          <a:p>
            <a:r>
              <a:rPr lang="en-US" sz="1800" dirty="0"/>
              <a:t>Paradigm Shifts         Influence of the Triad</a:t>
            </a:r>
          </a:p>
          <a:p>
            <a:r>
              <a:rPr lang="en-US" sz="1800" dirty="0"/>
              <a:t>Outcomes and Accountability</a:t>
            </a:r>
          </a:p>
          <a:p>
            <a:r>
              <a:rPr lang="en-US" sz="1800" dirty="0"/>
              <a:t>Finances</a:t>
            </a:r>
          </a:p>
          <a:p>
            <a:r>
              <a:rPr lang="en-US" sz="1800" dirty="0"/>
              <a:t>New Business Models</a:t>
            </a:r>
          </a:p>
          <a:p>
            <a:r>
              <a:rPr lang="en-US" sz="1800" dirty="0"/>
              <a:t>Short Term Credentials</a:t>
            </a:r>
          </a:p>
          <a:p>
            <a:r>
              <a:rPr lang="en-US" sz="1800"/>
              <a:t>Politicization</a:t>
            </a:r>
          </a:p>
          <a:p>
            <a:r>
              <a:rPr lang="en-US" sz="1800" dirty="0"/>
              <a:t>Civility and Safety</a:t>
            </a:r>
          </a:p>
          <a:p>
            <a:r>
              <a:rPr lang="en-US" sz="1800" dirty="0"/>
              <a:t>Mental Health</a:t>
            </a:r>
          </a:p>
          <a:p>
            <a:r>
              <a:rPr lang="en-US" sz="1800" dirty="0"/>
              <a:t>Talent Management</a:t>
            </a:r>
          </a:p>
          <a:p>
            <a:endParaRPr lang="en-US" sz="1800"/>
          </a:p>
          <a:p>
            <a:endParaRPr lang="en-US" sz="1800"/>
          </a:p>
          <a:p>
            <a:endParaRPr lang="en-US" sz="1800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F0DC1883-8AF7-483D-9074-3C6D8AF57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1CF89D75-E5AC-4C45-9D87-228849A4C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22916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3633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AlignmentVTI">
  <a:themeElements>
    <a:clrScheme name="AnalogousFromRegularSeedLeftStep">
      <a:dk1>
        <a:srgbClr val="000000"/>
      </a:dk1>
      <a:lt1>
        <a:srgbClr val="FFFFFF"/>
      </a:lt1>
      <a:dk2>
        <a:srgbClr val="1B302B"/>
      </a:dk2>
      <a:lt2>
        <a:srgbClr val="F0F0F3"/>
      </a:lt2>
      <a:accent1>
        <a:srgbClr val="A3A51D"/>
      </a:accent1>
      <a:accent2>
        <a:srgbClr val="D58917"/>
      </a:accent2>
      <a:accent3>
        <a:srgbClr val="E74B29"/>
      </a:accent3>
      <a:accent4>
        <a:srgbClr val="D51744"/>
      </a:accent4>
      <a:accent5>
        <a:srgbClr val="E729A5"/>
      </a:accent5>
      <a:accent6>
        <a:srgbClr val="C817D5"/>
      </a:accent6>
      <a:hlink>
        <a:srgbClr val="6C6BCD"/>
      </a:hlink>
      <a:folHlink>
        <a:srgbClr val="7F7F7F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AlignmentVTI</vt:lpstr>
      <vt:lpstr>Higher Learning Commission</vt:lpstr>
      <vt:lpstr>ADDITION</vt:lpstr>
      <vt:lpstr>Removal</vt:lpstr>
      <vt:lpstr>Consolidation</vt:lpstr>
      <vt:lpstr>Refinements</vt:lpstr>
      <vt:lpstr>Proposed Changes Take Place on  or after September 1, 2025 </vt:lpstr>
      <vt:lpstr>Student Success Academy Completion: 3 Year Project  Donnelly started the Academy in 2020 during COVID. While other colleges were just holding steady, Donnelly was forward thinking about on Student Success.</vt:lpstr>
      <vt:lpstr>TRENDS IN HIGHER EDUCATION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</dc:title>
  <dc:creator/>
  <cp:lastModifiedBy/>
  <cp:revision>238</cp:revision>
  <dcterms:created xsi:type="dcterms:W3CDTF">2024-04-15T12:35:36Z</dcterms:created>
  <dcterms:modified xsi:type="dcterms:W3CDTF">2024-04-18T12:49:28Z</dcterms:modified>
</cp:coreProperties>
</file>