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Lst>
  <p:sldIdLst>
    <p:sldId id="257" r:id="rId5"/>
    <p:sldId id="258" r:id="rId6"/>
    <p:sldId id="274" r:id="rId7"/>
    <p:sldId id="259" r:id="rId8"/>
    <p:sldId id="260" r:id="rId9"/>
    <p:sldId id="275" r:id="rId10"/>
    <p:sldId id="272" r:id="rId11"/>
    <p:sldId id="264" r:id="rId12"/>
    <p:sldId id="276" r:id="rId13"/>
    <p:sldId id="277" r:id="rId14"/>
    <p:sldId id="278" r:id="rId15"/>
    <p:sldId id="279" r:id="rId16"/>
    <p:sldId id="280" r:id="rId17"/>
    <p:sldId id="263" r:id="rId18"/>
    <p:sldId id="26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529"/>
    <a:srgbClr val="2B3922"/>
    <a:srgbClr val="2E3722"/>
    <a:srgbClr val="FCF7F1"/>
    <a:srgbClr val="B8D233"/>
    <a:srgbClr val="5CC6D6"/>
    <a:srgbClr val="F8D22F"/>
    <a:srgbClr val="F03F2B"/>
    <a:srgbClr val="3488A0"/>
    <a:srgbClr val="579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EE7AB2-A188-A3C9-EEDD-DC94E638E3BF}" v="14" dt="2023-01-16T13:52:37.587"/>
    <p1510:client id="{4BD8A5F8-F1DE-5820-144A-EE45C085E5FA}" v="3" dt="2023-01-17T13:28:11.669"/>
    <p1510:client id="{8DC72677-4B79-4203-879D-394ED97FF9D5}" v="2" dt="2023-01-10T18:20:13.772"/>
    <p1510:client id="{DA6D9A62-C094-EB83-6859-1D8884141548}" v="57" dt="2023-01-16T12:36:03.9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144"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E0B91B-1CF1-481F-A5B1-71F502E72A48}"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C8A0C60A-7F53-4D6A-BB06-33F6A3E21F70}">
      <dgm:prSet/>
      <dgm:spPr/>
      <dgm:t>
        <a:bodyPr/>
        <a:lstStyle/>
        <a:p>
          <a:pPr rtl="0"/>
          <a:r>
            <a:rPr lang="en-US">
              <a:latin typeface="Century Gothic" panose="020F0302020204030204"/>
            </a:rPr>
            <a:t>Introduction to HLC Site Visit</a:t>
          </a:r>
          <a:endParaRPr lang="en-US"/>
        </a:p>
      </dgm:t>
    </dgm:pt>
    <dgm:pt modelId="{3F5F9799-8B22-47E9-AC08-02D2BBAE1CC1}" type="parTrans" cxnId="{9ED06498-4865-472D-ADCA-20172AFB46FB}">
      <dgm:prSet/>
      <dgm:spPr/>
      <dgm:t>
        <a:bodyPr/>
        <a:lstStyle/>
        <a:p>
          <a:endParaRPr lang="en-US"/>
        </a:p>
      </dgm:t>
    </dgm:pt>
    <dgm:pt modelId="{256D9618-44BC-4720-AD6B-E30FE5650D47}" type="sibTrans" cxnId="{9ED06498-4865-472D-ADCA-20172AFB46FB}">
      <dgm:prSet/>
      <dgm:spPr/>
      <dgm:t>
        <a:bodyPr/>
        <a:lstStyle/>
        <a:p>
          <a:endParaRPr lang="en-US"/>
        </a:p>
      </dgm:t>
    </dgm:pt>
    <dgm:pt modelId="{F5EB7F3A-9262-4392-B0E1-7BD5434D6E5D}">
      <dgm:prSet/>
      <dgm:spPr/>
      <dgm:t>
        <a:bodyPr/>
        <a:lstStyle/>
        <a:p>
          <a:pPr rtl="0"/>
          <a:r>
            <a:rPr lang="en-US">
              <a:latin typeface="Century Gothic" panose="020F0302020204030204"/>
            </a:rPr>
            <a:t>Staff Role Play</a:t>
          </a:r>
          <a:endParaRPr lang="en-US"/>
        </a:p>
      </dgm:t>
    </dgm:pt>
    <dgm:pt modelId="{50B02AEF-1CD9-4A6F-993B-5E8235016725}" type="parTrans" cxnId="{02E44E65-ACFB-4081-B085-0802DD1391F1}">
      <dgm:prSet/>
      <dgm:spPr/>
      <dgm:t>
        <a:bodyPr/>
        <a:lstStyle/>
        <a:p>
          <a:endParaRPr lang="en-US"/>
        </a:p>
      </dgm:t>
    </dgm:pt>
    <dgm:pt modelId="{F94FCF0E-8AF5-47E4-A307-2707C56C46C3}" type="sibTrans" cxnId="{02E44E65-ACFB-4081-B085-0802DD1391F1}">
      <dgm:prSet/>
      <dgm:spPr/>
      <dgm:t>
        <a:bodyPr/>
        <a:lstStyle/>
        <a:p>
          <a:endParaRPr lang="en-US"/>
        </a:p>
      </dgm:t>
    </dgm:pt>
    <dgm:pt modelId="{750274A1-46D7-488A-A8AC-47EBC8E1BB17}">
      <dgm:prSet/>
      <dgm:spPr/>
      <dgm:t>
        <a:bodyPr/>
        <a:lstStyle/>
        <a:p>
          <a:pPr rtl="0"/>
          <a:r>
            <a:rPr lang="en-US"/>
            <a:t>Faculty Role Play</a:t>
          </a:r>
        </a:p>
      </dgm:t>
    </dgm:pt>
    <dgm:pt modelId="{129A7F33-E93C-46CE-AF07-B6505DD5D4F5}" type="parTrans" cxnId="{1179F5FC-5410-4D7F-94EF-577722D963D7}">
      <dgm:prSet/>
      <dgm:spPr/>
      <dgm:t>
        <a:bodyPr/>
        <a:lstStyle/>
        <a:p>
          <a:endParaRPr lang="en-US"/>
        </a:p>
      </dgm:t>
    </dgm:pt>
    <dgm:pt modelId="{73AE118F-86AC-4948-BF2B-75D9DA3554C9}" type="sibTrans" cxnId="{1179F5FC-5410-4D7F-94EF-577722D963D7}">
      <dgm:prSet/>
      <dgm:spPr/>
      <dgm:t>
        <a:bodyPr/>
        <a:lstStyle/>
        <a:p>
          <a:endParaRPr lang="en-US"/>
        </a:p>
      </dgm:t>
    </dgm:pt>
    <dgm:pt modelId="{CEA345F6-7FF6-4167-A72D-14965E643615}" type="pres">
      <dgm:prSet presAssocID="{6CE0B91B-1CF1-481F-A5B1-71F502E72A48}" presName="hierChild1" presStyleCnt="0">
        <dgm:presLayoutVars>
          <dgm:chPref val="1"/>
          <dgm:dir/>
          <dgm:animOne val="branch"/>
          <dgm:animLvl val="lvl"/>
          <dgm:resizeHandles/>
        </dgm:presLayoutVars>
      </dgm:prSet>
      <dgm:spPr/>
    </dgm:pt>
    <dgm:pt modelId="{21A39771-F7C6-4EBE-9668-85805EBDF61D}" type="pres">
      <dgm:prSet presAssocID="{C8A0C60A-7F53-4D6A-BB06-33F6A3E21F70}" presName="hierRoot1" presStyleCnt="0"/>
      <dgm:spPr/>
    </dgm:pt>
    <dgm:pt modelId="{0F72E62A-61EC-49CF-8B02-370450933A13}" type="pres">
      <dgm:prSet presAssocID="{C8A0C60A-7F53-4D6A-BB06-33F6A3E21F70}" presName="composite" presStyleCnt="0"/>
      <dgm:spPr/>
    </dgm:pt>
    <dgm:pt modelId="{D45DA20A-64F3-4D06-9B1E-2CC01DAD1D68}" type="pres">
      <dgm:prSet presAssocID="{C8A0C60A-7F53-4D6A-BB06-33F6A3E21F70}" presName="background" presStyleLbl="node0" presStyleIdx="0" presStyleCnt="3"/>
      <dgm:spPr/>
    </dgm:pt>
    <dgm:pt modelId="{4E57AF64-DAB0-4919-829C-EA13773FF80E}" type="pres">
      <dgm:prSet presAssocID="{C8A0C60A-7F53-4D6A-BB06-33F6A3E21F70}" presName="text" presStyleLbl="fgAcc0" presStyleIdx="0" presStyleCnt="3">
        <dgm:presLayoutVars>
          <dgm:chPref val="3"/>
        </dgm:presLayoutVars>
      </dgm:prSet>
      <dgm:spPr/>
    </dgm:pt>
    <dgm:pt modelId="{8FED7F54-7F7D-4901-AF99-5F613348D2F1}" type="pres">
      <dgm:prSet presAssocID="{C8A0C60A-7F53-4D6A-BB06-33F6A3E21F70}" presName="hierChild2" presStyleCnt="0"/>
      <dgm:spPr/>
    </dgm:pt>
    <dgm:pt modelId="{BCE89F03-536D-44EF-8640-5AA9C4718DBA}" type="pres">
      <dgm:prSet presAssocID="{F5EB7F3A-9262-4392-B0E1-7BD5434D6E5D}" presName="hierRoot1" presStyleCnt="0"/>
      <dgm:spPr/>
    </dgm:pt>
    <dgm:pt modelId="{AC9BD468-2782-4203-AE28-53891F8AF5EB}" type="pres">
      <dgm:prSet presAssocID="{F5EB7F3A-9262-4392-B0E1-7BD5434D6E5D}" presName="composite" presStyleCnt="0"/>
      <dgm:spPr/>
    </dgm:pt>
    <dgm:pt modelId="{CF7DF8A5-3406-4135-BD4F-77AD38E45B93}" type="pres">
      <dgm:prSet presAssocID="{F5EB7F3A-9262-4392-B0E1-7BD5434D6E5D}" presName="background" presStyleLbl="node0" presStyleIdx="1" presStyleCnt="3"/>
      <dgm:spPr/>
    </dgm:pt>
    <dgm:pt modelId="{E279D395-8588-4111-A341-1673C0F3A3E1}" type="pres">
      <dgm:prSet presAssocID="{F5EB7F3A-9262-4392-B0E1-7BD5434D6E5D}" presName="text" presStyleLbl="fgAcc0" presStyleIdx="1" presStyleCnt="3">
        <dgm:presLayoutVars>
          <dgm:chPref val="3"/>
        </dgm:presLayoutVars>
      </dgm:prSet>
      <dgm:spPr/>
    </dgm:pt>
    <dgm:pt modelId="{8CC3E662-6B7C-4147-8693-97D94963A88A}" type="pres">
      <dgm:prSet presAssocID="{F5EB7F3A-9262-4392-B0E1-7BD5434D6E5D}" presName="hierChild2" presStyleCnt="0"/>
      <dgm:spPr/>
    </dgm:pt>
    <dgm:pt modelId="{E5CEF7C6-422F-43B9-A5C1-38B6469DF1D2}" type="pres">
      <dgm:prSet presAssocID="{750274A1-46D7-488A-A8AC-47EBC8E1BB17}" presName="hierRoot1" presStyleCnt="0"/>
      <dgm:spPr/>
    </dgm:pt>
    <dgm:pt modelId="{30686F60-733D-441A-9F1F-A692AC9C28CD}" type="pres">
      <dgm:prSet presAssocID="{750274A1-46D7-488A-A8AC-47EBC8E1BB17}" presName="composite" presStyleCnt="0"/>
      <dgm:spPr/>
    </dgm:pt>
    <dgm:pt modelId="{AC77EDFB-C3AC-4485-8EBB-0347D0E816C2}" type="pres">
      <dgm:prSet presAssocID="{750274A1-46D7-488A-A8AC-47EBC8E1BB17}" presName="background" presStyleLbl="node0" presStyleIdx="2" presStyleCnt="3"/>
      <dgm:spPr/>
    </dgm:pt>
    <dgm:pt modelId="{873C5709-FB30-45EF-B55B-679593EDF1C6}" type="pres">
      <dgm:prSet presAssocID="{750274A1-46D7-488A-A8AC-47EBC8E1BB17}" presName="text" presStyleLbl="fgAcc0" presStyleIdx="2" presStyleCnt="3">
        <dgm:presLayoutVars>
          <dgm:chPref val="3"/>
        </dgm:presLayoutVars>
      </dgm:prSet>
      <dgm:spPr/>
    </dgm:pt>
    <dgm:pt modelId="{B9884537-74D1-450C-90DB-8383955BFDB5}" type="pres">
      <dgm:prSet presAssocID="{750274A1-46D7-488A-A8AC-47EBC8E1BB17}" presName="hierChild2" presStyleCnt="0"/>
      <dgm:spPr/>
    </dgm:pt>
  </dgm:ptLst>
  <dgm:cxnLst>
    <dgm:cxn modelId="{FBD6185B-00E5-4951-96DF-DFBBAAD5ED64}" type="presOf" srcId="{6CE0B91B-1CF1-481F-A5B1-71F502E72A48}" destId="{CEA345F6-7FF6-4167-A72D-14965E643615}" srcOrd="0" destOrd="0" presId="urn:microsoft.com/office/officeart/2005/8/layout/hierarchy1"/>
    <dgm:cxn modelId="{39D3435F-9A2E-4698-848C-CFBA73AD1F02}" type="presOf" srcId="{C8A0C60A-7F53-4D6A-BB06-33F6A3E21F70}" destId="{4E57AF64-DAB0-4919-829C-EA13773FF80E}" srcOrd="0" destOrd="0" presId="urn:microsoft.com/office/officeart/2005/8/layout/hierarchy1"/>
    <dgm:cxn modelId="{C6E27F62-477B-41AF-91D9-340BABBB28FF}" type="presOf" srcId="{F5EB7F3A-9262-4392-B0E1-7BD5434D6E5D}" destId="{E279D395-8588-4111-A341-1673C0F3A3E1}" srcOrd="0" destOrd="0" presId="urn:microsoft.com/office/officeart/2005/8/layout/hierarchy1"/>
    <dgm:cxn modelId="{02E44E65-ACFB-4081-B085-0802DD1391F1}" srcId="{6CE0B91B-1CF1-481F-A5B1-71F502E72A48}" destId="{F5EB7F3A-9262-4392-B0E1-7BD5434D6E5D}" srcOrd="1" destOrd="0" parTransId="{50B02AEF-1CD9-4A6F-993B-5E8235016725}" sibTransId="{F94FCF0E-8AF5-47E4-A307-2707C56C46C3}"/>
    <dgm:cxn modelId="{8726F08A-22D4-4A20-97CB-FE9EDFA04BB1}" type="presOf" srcId="{750274A1-46D7-488A-A8AC-47EBC8E1BB17}" destId="{873C5709-FB30-45EF-B55B-679593EDF1C6}" srcOrd="0" destOrd="0" presId="urn:microsoft.com/office/officeart/2005/8/layout/hierarchy1"/>
    <dgm:cxn modelId="{9ED06498-4865-472D-ADCA-20172AFB46FB}" srcId="{6CE0B91B-1CF1-481F-A5B1-71F502E72A48}" destId="{C8A0C60A-7F53-4D6A-BB06-33F6A3E21F70}" srcOrd="0" destOrd="0" parTransId="{3F5F9799-8B22-47E9-AC08-02D2BBAE1CC1}" sibTransId="{256D9618-44BC-4720-AD6B-E30FE5650D47}"/>
    <dgm:cxn modelId="{1179F5FC-5410-4D7F-94EF-577722D963D7}" srcId="{6CE0B91B-1CF1-481F-A5B1-71F502E72A48}" destId="{750274A1-46D7-488A-A8AC-47EBC8E1BB17}" srcOrd="2" destOrd="0" parTransId="{129A7F33-E93C-46CE-AF07-B6505DD5D4F5}" sibTransId="{73AE118F-86AC-4948-BF2B-75D9DA3554C9}"/>
    <dgm:cxn modelId="{DB9B04CE-9360-40B0-BF8C-0F26503D7848}" type="presParOf" srcId="{CEA345F6-7FF6-4167-A72D-14965E643615}" destId="{21A39771-F7C6-4EBE-9668-85805EBDF61D}" srcOrd="0" destOrd="0" presId="urn:microsoft.com/office/officeart/2005/8/layout/hierarchy1"/>
    <dgm:cxn modelId="{A3F3E1E3-5974-47CD-8963-F388CE1EEC09}" type="presParOf" srcId="{21A39771-F7C6-4EBE-9668-85805EBDF61D}" destId="{0F72E62A-61EC-49CF-8B02-370450933A13}" srcOrd="0" destOrd="0" presId="urn:microsoft.com/office/officeart/2005/8/layout/hierarchy1"/>
    <dgm:cxn modelId="{3B654A2E-8B4E-4FCC-9168-A25EB531D703}" type="presParOf" srcId="{0F72E62A-61EC-49CF-8B02-370450933A13}" destId="{D45DA20A-64F3-4D06-9B1E-2CC01DAD1D68}" srcOrd="0" destOrd="0" presId="urn:microsoft.com/office/officeart/2005/8/layout/hierarchy1"/>
    <dgm:cxn modelId="{00889D92-3C86-4308-ADCE-8CF0EC274C04}" type="presParOf" srcId="{0F72E62A-61EC-49CF-8B02-370450933A13}" destId="{4E57AF64-DAB0-4919-829C-EA13773FF80E}" srcOrd="1" destOrd="0" presId="urn:microsoft.com/office/officeart/2005/8/layout/hierarchy1"/>
    <dgm:cxn modelId="{0B66017F-09B8-49A0-99F2-69005E68BF1B}" type="presParOf" srcId="{21A39771-F7C6-4EBE-9668-85805EBDF61D}" destId="{8FED7F54-7F7D-4901-AF99-5F613348D2F1}" srcOrd="1" destOrd="0" presId="urn:microsoft.com/office/officeart/2005/8/layout/hierarchy1"/>
    <dgm:cxn modelId="{49AB78FA-A0E3-4C64-80E8-038D3035E5A4}" type="presParOf" srcId="{CEA345F6-7FF6-4167-A72D-14965E643615}" destId="{BCE89F03-536D-44EF-8640-5AA9C4718DBA}" srcOrd="1" destOrd="0" presId="urn:microsoft.com/office/officeart/2005/8/layout/hierarchy1"/>
    <dgm:cxn modelId="{F22B4DC5-59C5-407F-9360-AB9415B75D2B}" type="presParOf" srcId="{BCE89F03-536D-44EF-8640-5AA9C4718DBA}" destId="{AC9BD468-2782-4203-AE28-53891F8AF5EB}" srcOrd="0" destOrd="0" presId="urn:microsoft.com/office/officeart/2005/8/layout/hierarchy1"/>
    <dgm:cxn modelId="{217CA691-6CC2-4FB2-9947-EF0FEE06E225}" type="presParOf" srcId="{AC9BD468-2782-4203-AE28-53891F8AF5EB}" destId="{CF7DF8A5-3406-4135-BD4F-77AD38E45B93}" srcOrd="0" destOrd="0" presId="urn:microsoft.com/office/officeart/2005/8/layout/hierarchy1"/>
    <dgm:cxn modelId="{E8E7BCF9-BF66-4A07-ACEF-B7DC7AA32F93}" type="presParOf" srcId="{AC9BD468-2782-4203-AE28-53891F8AF5EB}" destId="{E279D395-8588-4111-A341-1673C0F3A3E1}" srcOrd="1" destOrd="0" presId="urn:microsoft.com/office/officeart/2005/8/layout/hierarchy1"/>
    <dgm:cxn modelId="{F95C1D3F-E600-4C70-B965-C00954EAAA95}" type="presParOf" srcId="{BCE89F03-536D-44EF-8640-5AA9C4718DBA}" destId="{8CC3E662-6B7C-4147-8693-97D94963A88A}" srcOrd="1" destOrd="0" presId="urn:microsoft.com/office/officeart/2005/8/layout/hierarchy1"/>
    <dgm:cxn modelId="{F3E04E59-1A07-4626-8026-41E9A8295692}" type="presParOf" srcId="{CEA345F6-7FF6-4167-A72D-14965E643615}" destId="{E5CEF7C6-422F-43B9-A5C1-38B6469DF1D2}" srcOrd="2" destOrd="0" presId="urn:microsoft.com/office/officeart/2005/8/layout/hierarchy1"/>
    <dgm:cxn modelId="{B7AC6AA4-C41C-4385-AA9E-609BDFB66BFF}" type="presParOf" srcId="{E5CEF7C6-422F-43B9-A5C1-38B6469DF1D2}" destId="{30686F60-733D-441A-9F1F-A692AC9C28CD}" srcOrd="0" destOrd="0" presId="urn:microsoft.com/office/officeart/2005/8/layout/hierarchy1"/>
    <dgm:cxn modelId="{9F404222-F0B7-4893-8F0A-7EA82479D7AD}" type="presParOf" srcId="{30686F60-733D-441A-9F1F-A692AC9C28CD}" destId="{AC77EDFB-C3AC-4485-8EBB-0347D0E816C2}" srcOrd="0" destOrd="0" presId="urn:microsoft.com/office/officeart/2005/8/layout/hierarchy1"/>
    <dgm:cxn modelId="{C072EB3D-5E94-4BD5-A2DC-97F140E2C636}" type="presParOf" srcId="{30686F60-733D-441A-9F1F-A692AC9C28CD}" destId="{873C5709-FB30-45EF-B55B-679593EDF1C6}" srcOrd="1" destOrd="0" presId="urn:microsoft.com/office/officeart/2005/8/layout/hierarchy1"/>
    <dgm:cxn modelId="{D1D6A971-4BC4-4C26-A1F8-F43E5496AC73}" type="presParOf" srcId="{E5CEF7C6-422F-43B9-A5C1-38B6469DF1D2}" destId="{B9884537-74D1-450C-90DB-8383955BFDB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DA20A-64F3-4D06-9B1E-2CC01DAD1D68}">
      <dsp:nvSpPr>
        <dsp:cNvPr id="0" name=""/>
        <dsp:cNvSpPr/>
      </dsp:nvSpPr>
      <dsp:spPr>
        <a:xfrm>
          <a:off x="0" y="531465"/>
          <a:ext cx="2888932" cy="183447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57AF64-DAB0-4919-829C-EA13773FF80E}">
      <dsp:nvSpPr>
        <dsp:cNvPr id="0" name=""/>
        <dsp:cNvSpPr/>
      </dsp:nvSpPr>
      <dsp:spPr>
        <a:xfrm>
          <a:off x="320992" y="836408"/>
          <a:ext cx="2888932" cy="1834472"/>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rtl="0">
            <a:lnSpc>
              <a:spcPct val="90000"/>
            </a:lnSpc>
            <a:spcBef>
              <a:spcPct val="0"/>
            </a:spcBef>
            <a:spcAft>
              <a:spcPct val="35000"/>
            </a:spcAft>
            <a:buNone/>
          </a:pPr>
          <a:r>
            <a:rPr lang="en-US" sz="3300" kern="1200">
              <a:latin typeface="Century Gothic" panose="020F0302020204030204"/>
            </a:rPr>
            <a:t>Introduction to HLC Site Visit</a:t>
          </a:r>
          <a:endParaRPr lang="en-US" sz="3300" kern="1200"/>
        </a:p>
      </dsp:txBody>
      <dsp:txXfrm>
        <a:off x="374722" y="890138"/>
        <a:ext cx="2781472" cy="1727012"/>
      </dsp:txXfrm>
    </dsp:sp>
    <dsp:sp modelId="{CF7DF8A5-3406-4135-BD4F-77AD38E45B93}">
      <dsp:nvSpPr>
        <dsp:cNvPr id="0" name=""/>
        <dsp:cNvSpPr/>
      </dsp:nvSpPr>
      <dsp:spPr>
        <a:xfrm>
          <a:off x="3530917" y="531465"/>
          <a:ext cx="2888932" cy="183447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79D395-8588-4111-A341-1673C0F3A3E1}">
      <dsp:nvSpPr>
        <dsp:cNvPr id="0" name=""/>
        <dsp:cNvSpPr/>
      </dsp:nvSpPr>
      <dsp:spPr>
        <a:xfrm>
          <a:off x="3851909" y="836408"/>
          <a:ext cx="2888932" cy="1834472"/>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rtl="0">
            <a:lnSpc>
              <a:spcPct val="90000"/>
            </a:lnSpc>
            <a:spcBef>
              <a:spcPct val="0"/>
            </a:spcBef>
            <a:spcAft>
              <a:spcPct val="35000"/>
            </a:spcAft>
            <a:buNone/>
          </a:pPr>
          <a:r>
            <a:rPr lang="en-US" sz="3300" kern="1200">
              <a:latin typeface="Century Gothic" panose="020F0302020204030204"/>
            </a:rPr>
            <a:t>Staff Role Play</a:t>
          </a:r>
          <a:endParaRPr lang="en-US" sz="3300" kern="1200"/>
        </a:p>
      </dsp:txBody>
      <dsp:txXfrm>
        <a:off x="3905639" y="890138"/>
        <a:ext cx="2781472" cy="1727012"/>
      </dsp:txXfrm>
    </dsp:sp>
    <dsp:sp modelId="{AC77EDFB-C3AC-4485-8EBB-0347D0E816C2}">
      <dsp:nvSpPr>
        <dsp:cNvPr id="0" name=""/>
        <dsp:cNvSpPr/>
      </dsp:nvSpPr>
      <dsp:spPr>
        <a:xfrm>
          <a:off x="7061834" y="531465"/>
          <a:ext cx="2888932" cy="1834472"/>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3C5709-FB30-45EF-B55B-679593EDF1C6}">
      <dsp:nvSpPr>
        <dsp:cNvPr id="0" name=""/>
        <dsp:cNvSpPr/>
      </dsp:nvSpPr>
      <dsp:spPr>
        <a:xfrm>
          <a:off x="7382827" y="836408"/>
          <a:ext cx="2888932" cy="1834472"/>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rtl="0">
            <a:lnSpc>
              <a:spcPct val="90000"/>
            </a:lnSpc>
            <a:spcBef>
              <a:spcPct val="0"/>
            </a:spcBef>
            <a:spcAft>
              <a:spcPct val="35000"/>
            </a:spcAft>
            <a:buNone/>
          </a:pPr>
          <a:r>
            <a:rPr lang="en-US" sz="3300" kern="1200"/>
            <a:t>Faculty Role Play</a:t>
          </a:r>
        </a:p>
      </dsp:txBody>
      <dsp:txXfrm>
        <a:off x="7436557" y="890138"/>
        <a:ext cx="2781472" cy="172701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629025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458938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706776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677989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390488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1/17/2023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939435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1/17/2023</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354320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1/17/2023</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088359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185597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1/17/2023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821680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1/17/2023</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4250517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1/17/2023</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382450775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reativity103.com/collections/Architectural/slides/tokyo_buildings.html" TargetMode="External"/><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hyperlink" Target="https://creativecommons.org/licenses/by/3.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edrawmind.com/online/map.html?sharecode=D6183ccb28c1560a53938311"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9" name="Rectangle 38">
            <a:extLst>
              <a:ext uri="{FF2B5EF4-FFF2-40B4-BE49-F238E27FC236}">
                <a16:creationId xmlns:a16="http://schemas.microsoft.com/office/drawing/2014/main" id="{D589E016-1EE1-484C-8423-012B4B780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building, umbrella, dome, outdoor&#10;&#10;Description automatically generated">
            <a:extLst>
              <a:ext uri="{FF2B5EF4-FFF2-40B4-BE49-F238E27FC236}">
                <a16:creationId xmlns:a16="http://schemas.microsoft.com/office/drawing/2014/main" id="{785A11BC-A278-7401-3ED0-35AD657EC64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0155" r="9092" b="11647"/>
          <a:stretch/>
        </p:blipFill>
        <p:spPr>
          <a:xfrm>
            <a:off x="20" y="-1"/>
            <a:ext cx="12188932" cy="6858000"/>
          </a:xfrm>
          <a:prstGeom prst="rect">
            <a:avLst/>
          </a:prstGeom>
        </p:spPr>
      </p:pic>
      <p:sp>
        <p:nvSpPr>
          <p:cNvPr id="41" name="Rectangle 40">
            <a:extLst>
              <a:ext uri="{FF2B5EF4-FFF2-40B4-BE49-F238E27FC236}">
                <a16:creationId xmlns:a16="http://schemas.microsoft.com/office/drawing/2014/main" id="{46100866-3689-418C-84D9-07C7E24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8C3B467-088C-4F3D-A9A7-105C4E1E20CD}"/>
              </a:ext>
            </a:extLst>
          </p:cNvPr>
          <p:cNvSpPr>
            <a:spLocks noGrp="1"/>
          </p:cNvSpPr>
          <p:nvPr>
            <p:ph type="title"/>
          </p:nvPr>
        </p:nvSpPr>
        <p:spPr>
          <a:xfrm>
            <a:off x="334557" y="1653703"/>
            <a:ext cx="3361953" cy="2470488"/>
          </a:xfrm>
        </p:spPr>
        <p:txBody>
          <a:bodyPr vert="horz" lIns="91440" tIns="45720" rIns="91440" bIns="45720" rtlCol="0" anchor="b">
            <a:normAutofit/>
          </a:bodyPr>
          <a:lstStyle/>
          <a:p>
            <a:r>
              <a:rPr lang="en-US" sz="3400" spc="-100">
                <a:solidFill>
                  <a:schemeClr val="tx1"/>
                </a:solidFill>
              </a:rPr>
              <a:t>Donnelly College  Workshop</a:t>
            </a:r>
          </a:p>
        </p:txBody>
      </p:sp>
      <p:sp>
        <p:nvSpPr>
          <p:cNvPr id="3" name="Subtitle 2">
            <a:extLst>
              <a:ext uri="{FF2B5EF4-FFF2-40B4-BE49-F238E27FC236}">
                <a16:creationId xmlns:a16="http://schemas.microsoft.com/office/drawing/2014/main" id="{C8722DDC-8EEE-4A06-8DFE-B44871EAA2CF}"/>
              </a:ext>
            </a:extLst>
          </p:cNvPr>
          <p:cNvSpPr>
            <a:spLocks noGrp="1"/>
          </p:cNvSpPr>
          <p:nvPr>
            <p:ph type="body" sz="half" idx="2"/>
          </p:nvPr>
        </p:nvSpPr>
        <p:spPr>
          <a:xfrm>
            <a:off x="364724" y="4260714"/>
            <a:ext cx="3331786" cy="1032093"/>
          </a:xfrm>
        </p:spPr>
        <p:txBody>
          <a:bodyPr vert="horz" lIns="91440" tIns="45720" rIns="91440" bIns="45720" rtlCol="0" anchor="t">
            <a:normAutofit/>
          </a:bodyPr>
          <a:lstStyle/>
          <a:p>
            <a:pPr>
              <a:lnSpc>
                <a:spcPct val="90000"/>
              </a:lnSpc>
              <a:spcAft>
                <a:spcPts val="600"/>
              </a:spcAft>
            </a:pPr>
            <a:r>
              <a:rPr lang="en-US" sz="2000">
                <a:solidFill>
                  <a:schemeClr val="tx1"/>
                </a:solidFill>
              </a:rPr>
              <a:t>January 17, 2023</a:t>
            </a:r>
          </a:p>
        </p:txBody>
      </p:sp>
      <p:sp>
        <p:nvSpPr>
          <p:cNvPr id="5" name="TextBox 4">
            <a:extLst>
              <a:ext uri="{FF2B5EF4-FFF2-40B4-BE49-F238E27FC236}">
                <a16:creationId xmlns:a16="http://schemas.microsoft.com/office/drawing/2014/main" id="{42491AC5-3A17-9C38-20C6-707B8000A3FB}"/>
              </a:ext>
            </a:extLst>
          </p:cNvPr>
          <p:cNvSpPr txBox="1"/>
          <p:nvPr/>
        </p:nvSpPr>
        <p:spPr>
          <a:xfrm>
            <a:off x="9949236" y="6657944"/>
            <a:ext cx="2239716"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4" descr="Person with idea concept">
            <a:extLst>
              <a:ext uri="{FF2B5EF4-FFF2-40B4-BE49-F238E27FC236}">
                <a16:creationId xmlns:a16="http://schemas.microsoft.com/office/drawing/2014/main" id="{55DE5A8E-CAF0-A34C-ED10-634182EC76E4}"/>
              </a:ext>
            </a:extLst>
          </p:cNvPr>
          <p:cNvPicPr>
            <a:picLocks noChangeAspect="1"/>
          </p:cNvPicPr>
          <p:nvPr/>
        </p:nvPicPr>
        <p:blipFill rotWithShape="1">
          <a:blip r:embed="rId2"/>
          <a:srcRect t="896" b="14835"/>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5A133C1E-CB83-47F3-8F35-94C2A7C58E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B4534EEA-8F9C-CA22-0970-06354256E6A3}"/>
              </a:ext>
            </a:extLst>
          </p:cNvPr>
          <p:cNvSpPr>
            <a:spLocks noGrp="1"/>
          </p:cNvSpPr>
          <p:nvPr>
            <p:ph idx="1"/>
          </p:nvPr>
        </p:nvSpPr>
        <p:spPr>
          <a:xfrm>
            <a:off x="252920" y="2407298"/>
            <a:ext cx="2947482" cy="3498980"/>
          </a:xfrm>
        </p:spPr>
        <p:txBody>
          <a:bodyPr anchor="t">
            <a:normAutofit/>
          </a:bodyPr>
          <a:lstStyle/>
          <a:p>
            <a:pPr marL="0" marR="0">
              <a:spcBef>
                <a:spcPts val="0"/>
              </a:spcBef>
              <a:spcAft>
                <a:spcPts val="0"/>
              </a:spcAft>
            </a:pPr>
            <a:r>
              <a:rPr lang="en-US" sz="1600" dirty="0">
                <a:solidFill>
                  <a:srgbClr val="FFFFFF"/>
                </a:solidFill>
                <a:effectLst/>
                <a:latin typeface="Poppins" panose="00000500000000000000" pitchFamily="2" charset="0"/>
                <a:ea typeface="Times New Roman" panose="02020603050405020304" pitchFamily="18" charset="0"/>
                <a:cs typeface="Times New Roman" panose="02020603050405020304" pitchFamily="18" charset="0"/>
              </a:rPr>
              <a:t>Six imaginary hats represent six different ways of looking at an issue and direct you “how to think” instead of just “what to think.” Taking on these different mindsets one at a time allows for greater collaborative thinking among team members and emphasizes out-of-the-box ideas.</a:t>
            </a:r>
            <a:endParaRPr lang="en-US" sz="16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600" dirty="0">
              <a:solidFill>
                <a:srgbClr val="FFFFFF"/>
              </a:solidFill>
            </a:endParaRPr>
          </a:p>
        </p:txBody>
      </p:sp>
      <p:sp>
        <p:nvSpPr>
          <p:cNvPr id="11" name="Rectangle 10">
            <a:extLst>
              <a:ext uri="{FF2B5EF4-FFF2-40B4-BE49-F238E27FC236}">
                <a16:creationId xmlns:a16="http://schemas.microsoft.com/office/drawing/2014/main" id="{289E943A-225D-44B1-B345-D7FDBA43C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54122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Puzzle pieces">
            <a:extLst>
              <a:ext uri="{FF2B5EF4-FFF2-40B4-BE49-F238E27FC236}">
                <a16:creationId xmlns:a16="http://schemas.microsoft.com/office/drawing/2014/main" id="{EC28929E-CBB1-9016-D071-2F6F5B0D963D}"/>
              </a:ext>
            </a:extLst>
          </p:cNvPr>
          <p:cNvPicPr>
            <a:picLocks noChangeAspect="1"/>
          </p:cNvPicPr>
          <p:nvPr/>
        </p:nvPicPr>
        <p:blipFill rotWithShape="1">
          <a:blip r:embed="rId2"/>
          <a:srcRect t="4793" b="10620"/>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5A133C1E-CB83-47F3-8F35-94C2A7C58E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DFA1EA0D-618B-245D-68F5-615F137DE22C}"/>
              </a:ext>
            </a:extLst>
          </p:cNvPr>
          <p:cNvSpPr>
            <a:spLocks noGrp="1"/>
          </p:cNvSpPr>
          <p:nvPr>
            <p:ph idx="1"/>
          </p:nvPr>
        </p:nvSpPr>
        <p:spPr>
          <a:xfrm>
            <a:off x="252920" y="2407298"/>
            <a:ext cx="2947482" cy="3498980"/>
          </a:xfrm>
        </p:spPr>
        <p:txBody>
          <a:bodyPr anchor="t">
            <a:normAutofit/>
          </a:bodyPr>
          <a:lstStyle/>
          <a:p>
            <a:r>
              <a:rPr lang="en-US" sz="1600" dirty="0">
                <a:solidFill>
                  <a:srgbClr val="FFFFFF"/>
                </a:solidFill>
                <a:effectLst/>
                <a:latin typeface="Poppins" panose="00000500000000000000" pitchFamily="2" charset="0"/>
                <a:ea typeface="Times New Roman" panose="02020603050405020304" pitchFamily="18" charset="0"/>
                <a:cs typeface="Times New Roman" panose="02020603050405020304" pitchFamily="18" charset="0"/>
              </a:rPr>
              <a:t>The sequence of hats is up to you but deciding on an order beforehand is often an advantage (although you can be flexible). Not every hat must be used as it depends on what the focus of your topic is.</a:t>
            </a:r>
            <a:endParaRPr lang="en-US" sz="16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600" dirty="0">
              <a:solidFill>
                <a:srgbClr val="FFFFFF"/>
              </a:solidFill>
            </a:endParaRPr>
          </a:p>
        </p:txBody>
      </p:sp>
      <p:sp>
        <p:nvSpPr>
          <p:cNvPr id="11" name="Rectangle 10">
            <a:extLst>
              <a:ext uri="{FF2B5EF4-FFF2-40B4-BE49-F238E27FC236}">
                <a16:creationId xmlns:a16="http://schemas.microsoft.com/office/drawing/2014/main" id="{289E943A-225D-44B1-B345-D7FDBA43C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75937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5">
            <a:extLst>
              <a:ext uri="{FF2B5EF4-FFF2-40B4-BE49-F238E27FC236}">
                <a16:creationId xmlns:a16="http://schemas.microsoft.com/office/drawing/2014/main" id="{A35CBD63-8F8F-47DC-9CE7-159E6161D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7">
            <a:extLst>
              <a:ext uri="{FF2B5EF4-FFF2-40B4-BE49-F238E27FC236}">
                <a16:creationId xmlns:a16="http://schemas.microsoft.com/office/drawing/2014/main" id="{CA0E3486-FD49-4921-B4F4-E5BB5C88AC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3"/>
            <a:ext cx="3577575"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9C6E8857-26FF-234E-37D2-2B0B689668EB}"/>
              </a:ext>
            </a:extLst>
          </p:cNvPr>
          <p:cNvSpPr txBox="1"/>
          <p:nvPr/>
        </p:nvSpPr>
        <p:spPr>
          <a:xfrm>
            <a:off x="252920" y="1342864"/>
            <a:ext cx="2947482" cy="4563414"/>
          </a:xfrm>
          <a:prstGeom prst="rect">
            <a:avLst/>
          </a:prstGeom>
        </p:spPr>
        <p:txBody>
          <a:bodyPr vert="horz" lIns="91440" tIns="45720" rIns="91440" bIns="45720" rtlCol="0" anchor="t">
            <a:normAutofit/>
          </a:bodyPr>
          <a:lstStyle/>
          <a:p>
            <a:pPr marL="102870">
              <a:lnSpc>
                <a:spcPct val="90000"/>
              </a:lnSpc>
              <a:spcAft>
                <a:spcPts val="600"/>
              </a:spcAft>
              <a:buClr>
                <a:schemeClr val="accent1"/>
              </a:buClr>
            </a:pPr>
            <a:r>
              <a:rPr lang="en-US" sz="1600" dirty="0">
                <a:solidFill>
                  <a:srgbClr val="FFFFFF"/>
                </a:solidFill>
              </a:rPr>
              <a:t>Blue Hats have already been assigned to each group,</a:t>
            </a:r>
            <a:endParaRPr lang="en-US"/>
          </a:p>
          <a:p>
            <a:pPr marL="445770" indent="-342900">
              <a:lnSpc>
                <a:spcPct val="90000"/>
              </a:lnSpc>
              <a:spcAft>
                <a:spcPts val="600"/>
              </a:spcAft>
              <a:buClr>
                <a:schemeClr val="accent1"/>
              </a:buClr>
              <a:buFont typeface="Arial"/>
              <a:buChar char="•"/>
            </a:pPr>
            <a:r>
              <a:rPr lang="en-US" sz="1600" dirty="0">
                <a:solidFill>
                  <a:srgbClr val="FFFFFF"/>
                </a:solidFill>
              </a:rPr>
              <a:t>Follow the sequence of hats and approach the topic from that perspective. </a:t>
            </a:r>
          </a:p>
          <a:p>
            <a:pPr marL="102870">
              <a:lnSpc>
                <a:spcPct val="90000"/>
              </a:lnSpc>
              <a:spcAft>
                <a:spcPts val="600"/>
              </a:spcAft>
              <a:buClr>
                <a:schemeClr val="accent1"/>
              </a:buClr>
            </a:pPr>
            <a:r>
              <a:rPr lang="en-US" sz="1600" dirty="0">
                <a:solidFill>
                  <a:srgbClr val="FFFFFF"/>
                </a:solidFill>
              </a:rPr>
              <a:t>Remember: everyone must “wear” the same color at the same time to maintain focus.</a:t>
            </a:r>
          </a:p>
          <a:p>
            <a:pPr marL="445770" indent="-342900">
              <a:lnSpc>
                <a:spcPct val="90000"/>
              </a:lnSpc>
              <a:spcAft>
                <a:spcPts val="600"/>
              </a:spcAft>
              <a:buClr>
                <a:schemeClr val="accent1"/>
              </a:buClr>
              <a:buFont typeface="Arial"/>
              <a:buChar char="•"/>
            </a:pPr>
            <a:r>
              <a:rPr lang="en-US" sz="1600" dirty="0">
                <a:solidFill>
                  <a:srgbClr val="FFFFFF"/>
                </a:solidFill>
              </a:rPr>
              <a:t>Ideas are written down</a:t>
            </a:r>
          </a:p>
          <a:p>
            <a:pPr marL="102870">
              <a:lnSpc>
                <a:spcPct val="90000"/>
              </a:lnSpc>
              <a:spcAft>
                <a:spcPts val="600"/>
              </a:spcAft>
              <a:buClr>
                <a:schemeClr val="accent1"/>
              </a:buClr>
            </a:pPr>
            <a:r>
              <a:rPr lang="en-US" sz="1600" dirty="0">
                <a:solidFill>
                  <a:srgbClr val="FFFFFF"/>
                </a:solidFill>
              </a:rPr>
              <a:t>The Blue Hats will summarize at the end.</a:t>
            </a:r>
          </a:p>
        </p:txBody>
      </p:sp>
      <p:pic>
        <p:nvPicPr>
          <p:cNvPr id="4" name="Content Placeholder 3" descr="Six Thinking Hats Mind Map Template (right side)">
            <a:hlinkClick r:id="rId2"/>
            <a:extLst>
              <a:ext uri="{FF2B5EF4-FFF2-40B4-BE49-F238E27FC236}">
                <a16:creationId xmlns:a16="http://schemas.microsoft.com/office/drawing/2014/main" id="{A267C4E2-139B-F6D5-F656-F47C8E3FD48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 b="14245"/>
          <a:stretch/>
        </p:blipFill>
        <p:spPr>
          <a:xfrm>
            <a:off x="4059935" y="939188"/>
            <a:ext cx="7491363" cy="4962659"/>
          </a:xfrm>
          <a:prstGeom prst="rect">
            <a:avLst/>
          </a:prstGeom>
        </p:spPr>
      </p:pic>
      <p:sp>
        <p:nvSpPr>
          <p:cNvPr id="24" name="Rectangle 19">
            <a:extLst>
              <a:ext uri="{FF2B5EF4-FFF2-40B4-BE49-F238E27FC236}">
                <a16:creationId xmlns:a16="http://schemas.microsoft.com/office/drawing/2014/main" id="{83B4A72C-2924-4CE2-8674-7E02E182ED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07651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402A8-0FC9-F922-F7DA-0F80975B00F7}"/>
              </a:ext>
            </a:extLst>
          </p:cNvPr>
          <p:cNvSpPr>
            <a:spLocks noGrp="1"/>
          </p:cNvSpPr>
          <p:nvPr>
            <p:ph type="title"/>
          </p:nvPr>
        </p:nvSpPr>
        <p:spPr/>
        <p:txBody>
          <a:bodyPr/>
          <a:lstStyle/>
          <a:p>
            <a:r>
              <a:rPr lang="en-US" dirty="0"/>
              <a:t>Strategic Plan Areas</a:t>
            </a:r>
          </a:p>
        </p:txBody>
      </p:sp>
      <p:sp>
        <p:nvSpPr>
          <p:cNvPr id="3" name="Content Placeholder 2">
            <a:extLst>
              <a:ext uri="{FF2B5EF4-FFF2-40B4-BE49-F238E27FC236}">
                <a16:creationId xmlns:a16="http://schemas.microsoft.com/office/drawing/2014/main" id="{6EC1A339-F9B5-B7AB-A685-115BA4E9DC49}"/>
              </a:ext>
            </a:extLst>
          </p:cNvPr>
          <p:cNvSpPr>
            <a:spLocks noGrp="1"/>
          </p:cNvSpPr>
          <p:nvPr>
            <p:ph idx="1"/>
          </p:nvPr>
        </p:nvSpPr>
        <p:spPr/>
        <p:txBody>
          <a:bodyPr>
            <a:normAutofit/>
          </a:bodyPr>
          <a:lstStyle/>
          <a:p>
            <a:r>
              <a:rPr lang="en-US" sz="1400" dirty="0">
                <a:ea typeface="+mn-lt"/>
                <a:cs typeface="+mn-lt"/>
              </a:rPr>
              <a:t>-</a:t>
            </a:r>
            <a:r>
              <a:rPr lang="en-US" sz="1400" b="1" dirty="0">
                <a:ea typeface="+mn-lt"/>
                <a:cs typeface="+mn-lt"/>
              </a:rPr>
              <a:t> Institutionalize robust, user-friendly data infrastructure (SIS, CRM and data dashboard)</a:t>
            </a:r>
            <a:r>
              <a:rPr lang="en-US" sz="1400" dirty="0">
                <a:ea typeface="+mn-lt"/>
                <a:cs typeface="+mn-lt"/>
              </a:rPr>
              <a:t> Jennifer and Diego</a:t>
            </a:r>
            <a:endParaRPr lang="en-US" sz="1400" dirty="0"/>
          </a:p>
          <a:p>
            <a:endParaRPr lang="en-US" sz="1400" dirty="0"/>
          </a:p>
          <a:p>
            <a:r>
              <a:rPr lang="en-US" sz="1400" b="1" dirty="0">
                <a:ea typeface="+mn-lt"/>
                <a:cs typeface="+mn-lt"/>
              </a:rPr>
              <a:t>-Increase religious literacy and faith formation of students, staff and community</a:t>
            </a:r>
            <a:r>
              <a:rPr lang="en-US" sz="1400" dirty="0">
                <a:ea typeface="+mn-lt"/>
                <a:cs typeface="+mn-lt"/>
              </a:rPr>
              <a:t> Aaron and Msgr. </a:t>
            </a:r>
            <a:endParaRPr lang="en-US" sz="1400" dirty="0"/>
          </a:p>
          <a:p>
            <a:endParaRPr lang="en-US" sz="1400" dirty="0"/>
          </a:p>
          <a:p>
            <a:r>
              <a:rPr lang="en-US" sz="1400" dirty="0">
                <a:ea typeface="+mn-lt"/>
                <a:cs typeface="+mn-lt"/>
              </a:rPr>
              <a:t>  -</a:t>
            </a:r>
            <a:r>
              <a:rPr lang="en-US" sz="1400" b="1" dirty="0">
                <a:ea typeface="+mn-lt"/>
                <a:cs typeface="+mn-lt"/>
              </a:rPr>
              <a:t>Maximize enrollment across programs </a:t>
            </a:r>
            <a:r>
              <a:rPr lang="en-US" sz="1400" dirty="0">
                <a:ea typeface="+mn-lt"/>
                <a:cs typeface="+mn-lt"/>
              </a:rPr>
              <a:t>Tyler and Emily Matis</a:t>
            </a:r>
            <a:endParaRPr lang="en-US" sz="1400" dirty="0"/>
          </a:p>
          <a:p>
            <a:endParaRPr lang="en-US" sz="1400" dirty="0"/>
          </a:p>
          <a:p>
            <a:r>
              <a:rPr lang="en-US" sz="1400" dirty="0">
                <a:ea typeface="+mn-lt"/>
                <a:cs typeface="+mn-lt"/>
              </a:rPr>
              <a:t>-</a:t>
            </a:r>
            <a:r>
              <a:rPr lang="en-US" sz="1400" b="1" dirty="0">
                <a:ea typeface="+mn-lt"/>
                <a:cs typeface="+mn-lt"/>
              </a:rPr>
              <a:t>Develop service-learning program with focus on Corporal Works of Mercy </a:t>
            </a:r>
            <a:r>
              <a:rPr lang="en-US" sz="1400" dirty="0">
                <a:ea typeface="+mn-lt"/>
                <a:cs typeface="+mn-lt"/>
              </a:rPr>
              <a:t>Joe and Lisa</a:t>
            </a:r>
            <a:endParaRPr lang="en-US" sz="1400" dirty="0"/>
          </a:p>
          <a:p>
            <a:endParaRPr lang="en-US" sz="1400" dirty="0"/>
          </a:p>
          <a:p>
            <a:r>
              <a:rPr lang="en-US" sz="1400" dirty="0">
                <a:ea typeface="+mn-lt"/>
                <a:cs typeface="+mn-lt"/>
              </a:rPr>
              <a:t>-</a:t>
            </a:r>
            <a:r>
              <a:rPr lang="en-US" sz="1400" b="1" dirty="0">
                <a:ea typeface="+mn-lt"/>
                <a:cs typeface="+mn-lt"/>
              </a:rPr>
              <a:t>Create alumni program to increase services, engagement and success </a:t>
            </a:r>
            <a:r>
              <a:rPr lang="en-US" sz="1400" dirty="0">
                <a:ea typeface="+mn-lt"/>
                <a:cs typeface="+mn-lt"/>
              </a:rPr>
              <a:t>Mary and Roger</a:t>
            </a:r>
            <a:endParaRPr lang="en-US" sz="1400" dirty="0"/>
          </a:p>
          <a:p>
            <a:endParaRPr lang="en-US" sz="1400" dirty="0"/>
          </a:p>
          <a:p>
            <a:r>
              <a:rPr lang="en-US" sz="1400" b="1" dirty="0">
                <a:ea typeface="+mn-lt"/>
                <a:cs typeface="+mn-lt"/>
              </a:rPr>
              <a:t> </a:t>
            </a:r>
            <a:r>
              <a:rPr lang="en-US" sz="1400" dirty="0">
                <a:ea typeface="+mn-lt"/>
                <a:cs typeface="+mn-lt"/>
              </a:rPr>
              <a:t>-</a:t>
            </a:r>
            <a:r>
              <a:rPr lang="en-US" sz="1400" b="1" dirty="0">
                <a:ea typeface="+mn-lt"/>
                <a:cs typeface="+mn-lt"/>
              </a:rPr>
              <a:t>Improve endowment reporting, policies and procedures </a:t>
            </a:r>
            <a:r>
              <a:rPr lang="en-US" sz="1400" dirty="0">
                <a:ea typeface="+mn-lt"/>
                <a:cs typeface="+mn-lt"/>
              </a:rPr>
              <a:t>Emily B and Laura</a:t>
            </a:r>
            <a:endParaRPr lang="en-US" sz="1400" dirty="0"/>
          </a:p>
          <a:p>
            <a:endParaRPr lang="en-US" sz="1400" dirty="0"/>
          </a:p>
          <a:p>
            <a:r>
              <a:rPr lang="en-US" sz="1400" dirty="0">
                <a:ea typeface="+mn-lt"/>
                <a:cs typeface="+mn-lt"/>
              </a:rPr>
              <a:t>-</a:t>
            </a:r>
            <a:r>
              <a:rPr lang="en-US" sz="1400" b="1" dirty="0">
                <a:ea typeface="+mn-lt"/>
                <a:cs typeface="+mn-lt"/>
              </a:rPr>
              <a:t>Enhance fiscal reporting and practices</a:t>
            </a:r>
            <a:r>
              <a:rPr lang="en-US" sz="1400" dirty="0">
                <a:ea typeface="+mn-lt"/>
                <a:cs typeface="+mn-lt"/>
              </a:rPr>
              <a:t> Elton and Kim</a:t>
            </a:r>
            <a:endParaRPr lang="en-US" sz="1400" dirty="0"/>
          </a:p>
          <a:p>
            <a:endParaRPr lang="en-US" sz="1400" dirty="0"/>
          </a:p>
        </p:txBody>
      </p:sp>
    </p:spTree>
    <p:extLst>
      <p:ext uri="{BB962C8B-B14F-4D97-AF65-F5344CB8AC3E}">
        <p14:creationId xmlns:p14="http://schemas.microsoft.com/office/powerpoint/2010/main" val="1422246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2">
            <a:extLst>
              <a:ext uri="{FF2B5EF4-FFF2-40B4-BE49-F238E27FC236}">
                <a16:creationId xmlns:a16="http://schemas.microsoft.com/office/drawing/2014/main" id="{BC512124-0D13-4ED9-80B7-52AE15B6B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8" descr="Computer script on a screen">
            <a:extLst>
              <a:ext uri="{FF2B5EF4-FFF2-40B4-BE49-F238E27FC236}">
                <a16:creationId xmlns:a16="http://schemas.microsoft.com/office/drawing/2014/main" id="{C760F44F-2F2D-805D-E121-3FD89552FED1}"/>
              </a:ext>
            </a:extLst>
          </p:cNvPr>
          <p:cNvPicPr>
            <a:picLocks noChangeAspect="1"/>
          </p:cNvPicPr>
          <p:nvPr/>
        </p:nvPicPr>
        <p:blipFill rotWithShape="1">
          <a:blip r:embed="rId2">
            <a:alphaModFix amt="35000"/>
          </a:blip>
          <a:srcRect t="6573" r="-2" b="9030"/>
          <a:stretch/>
        </p:blipFill>
        <p:spPr>
          <a:xfrm>
            <a:off x="20" y="10"/>
            <a:ext cx="12191980" cy="6857990"/>
          </a:xfrm>
          <a:prstGeom prst="rect">
            <a:avLst/>
          </a:prstGeom>
        </p:spPr>
      </p:pic>
      <p:sp>
        <p:nvSpPr>
          <p:cNvPr id="2" name="Title 1">
            <a:extLst>
              <a:ext uri="{FF2B5EF4-FFF2-40B4-BE49-F238E27FC236}">
                <a16:creationId xmlns:a16="http://schemas.microsoft.com/office/drawing/2014/main" id="{08942496-48E9-45CC-B370-13542EFD2B0A}"/>
              </a:ext>
            </a:extLst>
          </p:cNvPr>
          <p:cNvSpPr>
            <a:spLocks noGrp="1"/>
          </p:cNvSpPr>
          <p:nvPr>
            <p:ph type="ctrTitle"/>
          </p:nvPr>
        </p:nvSpPr>
        <p:spPr>
          <a:xfrm>
            <a:off x="1069848" y="1298448"/>
            <a:ext cx="7315200" cy="3255264"/>
          </a:xfrm>
        </p:spPr>
        <p:txBody>
          <a:bodyPr>
            <a:normAutofit/>
          </a:bodyPr>
          <a:lstStyle/>
          <a:p>
            <a:r>
              <a:rPr lang="en-US" dirty="0">
                <a:solidFill>
                  <a:schemeClr val="tx1"/>
                </a:solidFill>
              </a:rPr>
              <a:t>Website Content Review</a:t>
            </a:r>
            <a:br>
              <a:rPr lang="en-US" dirty="0"/>
            </a:br>
            <a:r>
              <a:rPr lang="en-US" dirty="0">
                <a:solidFill>
                  <a:schemeClr val="tx1"/>
                </a:solidFill>
              </a:rPr>
              <a:t>2:30pm-4:00pm</a:t>
            </a:r>
          </a:p>
        </p:txBody>
      </p:sp>
    </p:spTree>
    <p:extLst>
      <p:ext uri="{BB962C8B-B14F-4D97-AF65-F5344CB8AC3E}">
        <p14:creationId xmlns:p14="http://schemas.microsoft.com/office/powerpoint/2010/main" val="217504224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45" name="Rectangle 44">
            <a:extLst>
              <a:ext uri="{FF2B5EF4-FFF2-40B4-BE49-F238E27FC236}">
                <a16:creationId xmlns:a16="http://schemas.microsoft.com/office/drawing/2014/main" id="{D589E016-1EE1-484C-8423-012B4B780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Multi-colored floating balloons">
            <a:extLst>
              <a:ext uri="{FF2B5EF4-FFF2-40B4-BE49-F238E27FC236}">
                <a16:creationId xmlns:a16="http://schemas.microsoft.com/office/drawing/2014/main" id="{8D3744EC-4238-D524-5539-1E3D66674C7A}"/>
              </a:ext>
            </a:extLst>
          </p:cNvPr>
          <p:cNvPicPr>
            <a:picLocks noChangeAspect="1"/>
          </p:cNvPicPr>
          <p:nvPr/>
        </p:nvPicPr>
        <p:blipFill rotWithShape="1">
          <a:blip r:embed="rId2"/>
          <a:srcRect t="23372" r="9092" b="1"/>
          <a:stretch/>
        </p:blipFill>
        <p:spPr>
          <a:xfrm>
            <a:off x="20" y="-1"/>
            <a:ext cx="12188932" cy="6858000"/>
          </a:xfrm>
          <a:prstGeom prst="rect">
            <a:avLst/>
          </a:prstGeom>
        </p:spPr>
      </p:pic>
      <p:sp>
        <p:nvSpPr>
          <p:cNvPr id="47" name="Rectangle 46">
            <a:extLst>
              <a:ext uri="{FF2B5EF4-FFF2-40B4-BE49-F238E27FC236}">
                <a16:creationId xmlns:a16="http://schemas.microsoft.com/office/drawing/2014/main" id="{46100866-3689-418C-84D9-07C7E24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103378F-672A-475E-8630-ABBEA2AE9313}"/>
              </a:ext>
            </a:extLst>
          </p:cNvPr>
          <p:cNvSpPr>
            <a:spLocks noGrp="1"/>
          </p:cNvSpPr>
          <p:nvPr>
            <p:ph type="title"/>
          </p:nvPr>
        </p:nvSpPr>
        <p:spPr>
          <a:xfrm>
            <a:off x="334557" y="1653703"/>
            <a:ext cx="3361953" cy="2470488"/>
          </a:xfrm>
        </p:spPr>
        <p:txBody>
          <a:bodyPr vert="horz" lIns="91440" tIns="45720" rIns="91440" bIns="45720" rtlCol="0" anchor="b">
            <a:normAutofit/>
          </a:bodyPr>
          <a:lstStyle/>
          <a:p>
            <a:r>
              <a:rPr lang="en-US" sz="4400" spc="-100" dirty="0">
                <a:solidFill>
                  <a:schemeClr val="tx1"/>
                </a:solidFill>
              </a:rPr>
              <a:t>Celebration</a:t>
            </a:r>
            <a:br>
              <a:rPr lang="en-US" sz="4400" spc="-100" dirty="0"/>
            </a:br>
            <a:r>
              <a:rPr lang="en-US" sz="4400" spc="-100" dirty="0">
                <a:solidFill>
                  <a:schemeClr val="tx1"/>
                </a:solidFill>
              </a:rPr>
              <a:t> Hour/HR review</a:t>
            </a:r>
          </a:p>
        </p:txBody>
      </p:sp>
      <p:sp>
        <p:nvSpPr>
          <p:cNvPr id="14" name="Text Placeholder 3">
            <a:extLst>
              <a:ext uri="{FF2B5EF4-FFF2-40B4-BE49-F238E27FC236}">
                <a16:creationId xmlns:a16="http://schemas.microsoft.com/office/drawing/2014/main" id="{AAB65AAC-86FF-4840-84E7-0C4C41BE9E12}"/>
              </a:ext>
            </a:extLst>
          </p:cNvPr>
          <p:cNvSpPr>
            <a:spLocks noGrp="1"/>
          </p:cNvSpPr>
          <p:nvPr>
            <p:ph type="body" sz="half" idx="2"/>
          </p:nvPr>
        </p:nvSpPr>
        <p:spPr>
          <a:xfrm>
            <a:off x="364724" y="4260714"/>
            <a:ext cx="3331786" cy="1032093"/>
          </a:xfrm>
        </p:spPr>
        <p:txBody>
          <a:bodyPr vert="horz" lIns="91440" tIns="45720" rIns="91440" bIns="45720" rtlCol="0" anchor="t">
            <a:normAutofit/>
          </a:bodyPr>
          <a:lstStyle/>
          <a:p>
            <a:pPr>
              <a:lnSpc>
                <a:spcPct val="90000"/>
              </a:lnSpc>
            </a:pPr>
            <a:r>
              <a:rPr lang="en-US" sz="2000" dirty="0">
                <a:solidFill>
                  <a:schemeClr val="tx1"/>
                </a:solidFill>
              </a:rPr>
              <a:t>4:00pm-4:30pm</a:t>
            </a:r>
          </a:p>
        </p:txBody>
      </p:sp>
    </p:spTree>
    <p:extLst>
      <p:ext uri="{BB962C8B-B14F-4D97-AF65-F5344CB8AC3E}">
        <p14:creationId xmlns:p14="http://schemas.microsoft.com/office/powerpoint/2010/main" val="139911479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25D5C296-F4B1-4AE5-8EEB-9FEB7ED177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18">
            <a:extLst>
              <a:ext uri="{FF2B5EF4-FFF2-40B4-BE49-F238E27FC236}">
                <a16:creationId xmlns:a16="http://schemas.microsoft.com/office/drawing/2014/main" id="{67F0F7E3-90D6-E8E1-4CC4-9E83E8C14CF5}"/>
              </a:ext>
            </a:extLst>
          </p:cNvPr>
          <p:cNvPicPr>
            <a:picLocks noChangeAspect="1"/>
          </p:cNvPicPr>
          <p:nvPr/>
        </p:nvPicPr>
        <p:blipFill rotWithShape="1">
          <a:blip r:embed="rId2">
            <a:duotone>
              <a:schemeClr val="accent1">
                <a:shade val="45000"/>
                <a:satMod val="135000"/>
              </a:schemeClr>
              <a:prstClr val="white"/>
            </a:duotone>
          </a:blip>
          <a:srcRect t="2979" r="9092" b="19524"/>
          <a:stretch/>
        </p:blipFill>
        <p:spPr>
          <a:xfrm>
            <a:off x="20" y="-1"/>
            <a:ext cx="12188932" cy="6858000"/>
          </a:xfrm>
          <a:prstGeom prst="rect">
            <a:avLst/>
          </a:prstGeom>
        </p:spPr>
      </p:pic>
      <p:sp>
        <p:nvSpPr>
          <p:cNvPr id="37" name="Rectangle 36">
            <a:extLst>
              <a:ext uri="{FF2B5EF4-FFF2-40B4-BE49-F238E27FC236}">
                <a16:creationId xmlns:a16="http://schemas.microsoft.com/office/drawing/2014/main" id="{9C1ACE66-194D-48C4-A14A-6933B3528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40E04D3-DBB9-42CB-8873-AE415F40F715}"/>
              </a:ext>
            </a:extLst>
          </p:cNvPr>
          <p:cNvSpPr>
            <a:spLocks noGrp="1"/>
          </p:cNvSpPr>
          <p:nvPr>
            <p:ph type="ctrTitle"/>
          </p:nvPr>
        </p:nvSpPr>
        <p:spPr>
          <a:xfrm>
            <a:off x="643467" y="1298448"/>
            <a:ext cx="3685070" cy="3255264"/>
          </a:xfrm>
        </p:spPr>
        <p:txBody>
          <a:bodyPr>
            <a:normAutofit/>
          </a:bodyPr>
          <a:lstStyle/>
          <a:p>
            <a:r>
              <a:rPr lang="en-US" sz="5000"/>
              <a:t>Mass</a:t>
            </a:r>
            <a:br>
              <a:rPr lang="en-US" sz="5000"/>
            </a:br>
            <a:r>
              <a:rPr lang="en-US" sz="5000"/>
              <a:t>8:00am</a:t>
            </a:r>
            <a:br>
              <a:rPr lang="en-US" sz="5000"/>
            </a:br>
            <a:r>
              <a:rPr lang="en-US" sz="5000"/>
              <a:t> Chapel</a:t>
            </a:r>
          </a:p>
        </p:txBody>
      </p:sp>
      <p:sp>
        <p:nvSpPr>
          <p:cNvPr id="8" name="Subtitle 2">
            <a:extLst>
              <a:ext uri="{FF2B5EF4-FFF2-40B4-BE49-F238E27FC236}">
                <a16:creationId xmlns:a16="http://schemas.microsoft.com/office/drawing/2014/main" id="{DAC56B13-B529-46C0-ADE8-01EDCB4DD9CE}"/>
              </a:ext>
            </a:extLst>
          </p:cNvPr>
          <p:cNvSpPr>
            <a:spLocks noGrp="1"/>
          </p:cNvSpPr>
          <p:nvPr>
            <p:ph type="subTitle" idx="1"/>
          </p:nvPr>
        </p:nvSpPr>
        <p:spPr>
          <a:xfrm>
            <a:off x="643467" y="4670246"/>
            <a:ext cx="3685069" cy="914400"/>
          </a:xfrm>
        </p:spPr>
        <p:txBody>
          <a:bodyPr>
            <a:normAutofit/>
          </a:bodyPr>
          <a:lstStyle/>
          <a:p>
            <a:r>
              <a:rPr lang="en-US"/>
              <a:t>Msgr. Stuart Swetland</a:t>
            </a:r>
          </a:p>
        </p:txBody>
      </p:sp>
      <p:sp>
        <p:nvSpPr>
          <p:cNvPr id="39" name="Rectangle 38">
            <a:extLst>
              <a:ext uri="{FF2B5EF4-FFF2-40B4-BE49-F238E27FC236}">
                <a16:creationId xmlns:a16="http://schemas.microsoft.com/office/drawing/2014/main" id="{025B886A-7ED1-4B77-819B-76ACBEFB0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53565001"/>
      </p:ext>
    </p:extLst>
  </p:cSld>
  <p:clrMapOvr>
    <a:masterClrMapping/>
  </p:clrMapOvr>
  <p:transition spd="slow" advClick="0" advTm="2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46" name="Rectangle 45">
            <a:extLst>
              <a:ext uri="{FF2B5EF4-FFF2-40B4-BE49-F238E27FC236}">
                <a16:creationId xmlns:a16="http://schemas.microsoft.com/office/drawing/2014/main" id="{25D5C296-F4B1-4AE5-8EEB-9FEB7ED177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8859F8A-E1F2-E4E7-20AF-451EE973A164}"/>
              </a:ext>
            </a:extLst>
          </p:cNvPr>
          <p:cNvPicPr>
            <a:picLocks noChangeAspect="1"/>
          </p:cNvPicPr>
          <p:nvPr/>
        </p:nvPicPr>
        <p:blipFill rotWithShape="1">
          <a:blip r:embed="rId2">
            <a:duotone>
              <a:schemeClr val="accent1">
                <a:shade val="45000"/>
                <a:satMod val="135000"/>
              </a:schemeClr>
              <a:prstClr val="white"/>
            </a:duotone>
          </a:blip>
          <a:srcRect l="9091" t="7038" r="1" b="27176"/>
          <a:stretch/>
        </p:blipFill>
        <p:spPr>
          <a:xfrm>
            <a:off x="20" y="-1"/>
            <a:ext cx="12188932" cy="6858000"/>
          </a:xfrm>
          <a:prstGeom prst="rect">
            <a:avLst/>
          </a:prstGeom>
        </p:spPr>
      </p:pic>
      <p:sp>
        <p:nvSpPr>
          <p:cNvPr id="48" name="Rectangle 47">
            <a:extLst>
              <a:ext uri="{FF2B5EF4-FFF2-40B4-BE49-F238E27FC236}">
                <a16:creationId xmlns:a16="http://schemas.microsoft.com/office/drawing/2014/main" id="{9C1ACE66-194D-48C4-A14A-6933B3528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5F170F5-60D3-0222-26FB-CCDB06EDD8E3}"/>
              </a:ext>
            </a:extLst>
          </p:cNvPr>
          <p:cNvSpPr>
            <a:spLocks noGrp="1"/>
          </p:cNvSpPr>
          <p:nvPr>
            <p:ph type="title"/>
          </p:nvPr>
        </p:nvSpPr>
        <p:spPr>
          <a:xfrm>
            <a:off x="643467" y="1298448"/>
            <a:ext cx="3685070" cy="3255264"/>
          </a:xfrm>
        </p:spPr>
        <p:txBody>
          <a:bodyPr vert="horz" lIns="91440" tIns="45720" rIns="91440" bIns="45720" rtlCol="0" anchor="b">
            <a:normAutofit/>
          </a:bodyPr>
          <a:lstStyle/>
          <a:p>
            <a:r>
              <a:rPr lang="en-US" sz="5000">
                <a:solidFill>
                  <a:srgbClr val="FFFFFF"/>
                </a:solidFill>
              </a:rPr>
              <a:t>Breakfast and Introduction of New Staff</a:t>
            </a:r>
          </a:p>
        </p:txBody>
      </p:sp>
      <p:sp>
        <p:nvSpPr>
          <p:cNvPr id="3" name="Text Placeholder 2">
            <a:extLst>
              <a:ext uri="{FF2B5EF4-FFF2-40B4-BE49-F238E27FC236}">
                <a16:creationId xmlns:a16="http://schemas.microsoft.com/office/drawing/2014/main" id="{29958AD4-A750-E0DE-4FB6-D1FCC4A64983}"/>
              </a:ext>
            </a:extLst>
          </p:cNvPr>
          <p:cNvSpPr>
            <a:spLocks noGrp="1"/>
          </p:cNvSpPr>
          <p:nvPr>
            <p:ph type="body" idx="1"/>
          </p:nvPr>
        </p:nvSpPr>
        <p:spPr>
          <a:xfrm>
            <a:off x="643467" y="4670246"/>
            <a:ext cx="3685069" cy="914400"/>
          </a:xfrm>
        </p:spPr>
        <p:txBody>
          <a:bodyPr vert="horz" lIns="91440" tIns="45720" rIns="91440" bIns="45720" rtlCol="0" anchor="t">
            <a:normAutofit/>
          </a:bodyPr>
          <a:lstStyle/>
          <a:p>
            <a:r>
              <a:rPr lang="en-US">
                <a:solidFill>
                  <a:schemeClr val="accent1">
                    <a:lumMod val="20000"/>
                    <a:lumOff val="80000"/>
                  </a:schemeClr>
                </a:solidFill>
              </a:rPr>
              <a:t>Lisa Stoothoff, COO/Dean of the College</a:t>
            </a:r>
          </a:p>
        </p:txBody>
      </p:sp>
      <p:sp>
        <p:nvSpPr>
          <p:cNvPr id="50" name="Rectangle 49">
            <a:extLst>
              <a:ext uri="{FF2B5EF4-FFF2-40B4-BE49-F238E27FC236}">
                <a16:creationId xmlns:a16="http://schemas.microsoft.com/office/drawing/2014/main" id="{025B886A-7ED1-4B77-819B-76ACBEFB0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67350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21">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23">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3" name="Rectangle 25">
            <a:extLst>
              <a:ext uri="{FF2B5EF4-FFF2-40B4-BE49-F238E27FC236}">
                <a16:creationId xmlns:a16="http://schemas.microsoft.com/office/drawing/2014/main" id="{FE8A7A51-D656-47F0-BF06-7DEC0FA09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42AE833-B46A-7F40-05B9-2E843AB159A2}"/>
              </a:ext>
            </a:extLst>
          </p:cNvPr>
          <p:cNvPicPr>
            <a:picLocks noChangeAspect="1"/>
          </p:cNvPicPr>
          <p:nvPr/>
        </p:nvPicPr>
        <p:blipFill rotWithShape="1">
          <a:blip r:embed="rId2">
            <a:duotone>
              <a:prstClr val="black"/>
              <a:schemeClr val="tx2">
                <a:tint val="45000"/>
                <a:satMod val="400000"/>
              </a:schemeClr>
            </a:duotone>
          </a:blip>
          <a:srcRect t="22449" r="9092" b="26402"/>
          <a:stretch/>
        </p:blipFill>
        <p:spPr>
          <a:xfrm>
            <a:off x="20" y="10"/>
            <a:ext cx="12191980" cy="6857990"/>
          </a:xfrm>
          <a:prstGeom prst="rect">
            <a:avLst/>
          </a:prstGeom>
        </p:spPr>
      </p:pic>
      <p:sp>
        <p:nvSpPr>
          <p:cNvPr id="34" name="Rectangle 27">
            <a:extLst>
              <a:ext uri="{FF2B5EF4-FFF2-40B4-BE49-F238E27FC236}">
                <a16:creationId xmlns:a16="http://schemas.microsoft.com/office/drawing/2014/main" id="{C0F7D017-358C-4536-980E-7C6B97AE6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rgbClr val="50678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8149D72-7530-4A69-92C1-13D8BBF74A67}"/>
              </a:ext>
            </a:extLst>
          </p:cNvPr>
          <p:cNvSpPr>
            <a:spLocks noGrp="1"/>
          </p:cNvSpPr>
          <p:nvPr>
            <p:ph type="title"/>
          </p:nvPr>
        </p:nvSpPr>
        <p:spPr>
          <a:xfrm>
            <a:off x="643467" y="1298448"/>
            <a:ext cx="3685070" cy="3255264"/>
          </a:xfrm>
        </p:spPr>
        <p:txBody>
          <a:bodyPr vert="horz" lIns="91440" tIns="45720" rIns="91440" bIns="45720" rtlCol="0" anchor="b">
            <a:normAutofit/>
          </a:bodyPr>
          <a:lstStyle/>
          <a:p>
            <a:r>
              <a:rPr lang="en-US">
                <a:ln w="15875">
                  <a:solidFill>
                    <a:srgbClr val="FFFFFF"/>
                  </a:solidFill>
                </a:ln>
                <a:solidFill>
                  <a:srgbClr val="FFFFFF"/>
                </a:solidFill>
              </a:rPr>
              <a:t>President’s Report</a:t>
            </a:r>
          </a:p>
        </p:txBody>
      </p:sp>
      <p:sp>
        <p:nvSpPr>
          <p:cNvPr id="3" name="Text Placeholder 2">
            <a:extLst>
              <a:ext uri="{FF2B5EF4-FFF2-40B4-BE49-F238E27FC236}">
                <a16:creationId xmlns:a16="http://schemas.microsoft.com/office/drawing/2014/main" id="{29B8D9C1-5798-4C1D-80C8-D61C151F8EF1}"/>
              </a:ext>
            </a:extLst>
          </p:cNvPr>
          <p:cNvSpPr>
            <a:spLocks noGrp="1"/>
          </p:cNvSpPr>
          <p:nvPr>
            <p:ph type="body" idx="1"/>
          </p:nvPr>
        </p:nvSpPr>
        <p:spPr>
          <a:xfrm>
            <a:off x="643467" y="4670246"/>
            <a:ext cx="3685069" cy="914400"/>
          </a:xfrm>
        </p:spPr>
        <p:txBody>
          <a:bodyPr vert="horz" lIns="91440" tIns="45720" rIns="91440" bIns="45720" rtlCol="0" anchor="t">
            <a:normAutofit/>
          </a:bodyPr>
          <a:lstStyle/>
          <a:p>
            <a:r>
              <a:rPr lang="en-US">
                <a:solidFill>
                  <a:schemeClr val="accent1">
                    <a:lumMod val="20000"/>
                    <a:lumOff val="80000"/>
                  </a:schemeClr>
                </a:solidFill>
              </a:rPr>
              <a:t>Monsignor Swetland</a:t>
            </a:r>
          </a:p>
          <a:p>
            <a:r>
              <a:rPr lang="en-US">
                <a:solidFill>
                  <a:schemeClr val="accent1">
                    <a:lumMod val="20000"/>
                    <a:lumOff val="80000"/>
                  </a:schemeClr>
                </a:solidFill>
              </a:rPr>
              <a:t>8:45-9:15 am</a:t>
            </a:r>
          </a:p>
        </p:txBody>
      </p:sp>
      <p:sp>
        <p:nvSpPr>
          <p:cNvPr id="30" name="Rectangle 29">
            <a:extLst>
              <a:ext uri="{FF2B5EF4-FFF2-40B4-BE49-F238E27FC236}">
                <a16:creationId xmlns:a16="http://schemas.microsoft.com/office/drawing/2014/main" id="{03D524A5-0026-48B3-A857-8AE02CEC0D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54803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3" y="4367639"/>
            <a:ext cx="11430014" cy="185218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sp>
      <p:sp>
        <p:nvSpPr>
          <p:cNvPr id="2" name="Title 1">
            <a:extLst>
              <a:ext uri="{FF2B5EF4-FFF2-40B4-BE49-F238E27FC236}">
                <a16:creationId xmlns:a16="http://schemas.microsoft.com/office/drawing/2014/main" id="{E44725D6-EAE0-44AB-8905-0B5D7EEA664D}"/>
              </a:ext>
            </a:extLst>
          </p:cNvPr>
          <p:cNvSpPr>
            <a:spLocks noGrp="1"/>
          </p:cNvSpPr>
          <p:nvPr>
            <p:ph type="title"/>
          </p:nvPr>
        </p:nvSpPr>
        <p:spPr>
          <a:xfrm>
            <a:off x="554477" y="4599160"/>
            <a:ext cx="11079804" cy="1358020"/>
          </a:xfrm>
        </p:spPr>
        <p:txBody>
          <a:bodyPr anchor="ctr">
            <a:normAutofit/>
          </a:bodyPr>
          <a:lstStyle/>
          <a:p>
            <a:pPr algn="ctr"/>
            <a:r>
              <a:rPr lang="en-US" sz="4400">
                <a:ln w="15875">
                  <a:solidFill>
                    <a:srgbClr val="FFFFFF"/>
                  </a:solidFill>
                </a:ln>
                <a:solidFill>
                  <a:schemeClr val="bg1"/>
                </a:solidFill>
              </a:rPr>
              <a:t>HLC Presentation Dr. Tamera Jahnke</a:t>
            </a:r>
            <a:br>
              <a:rPr lang="en-US" sz="4400">
                <a:ln w="15875">
                  <a:solidFill>
                    <a:srgbClr val="FFFFFF"/>
                  </a:solidFill>
                </a:ln>
                <a:solidFill>
                  <a:schemeClr val="bg1"/>
                </a:solidFill>
              </a:rPr>
            </a:br>
            <a:r>
              <a:rPr lang="en-US" sz="4400">
                <a:ln w="15875">
                  <a:solidFill>
                    <a:srgbClr val="FFFFFF"/>
                  </a:solidFill>
                </a:ln>
                <a:solidFill>
                  <a:schemeClr val="bg1"/>
                </a:solidFill>
              </a:rPr>
              <a:t>9:15am-12:00pm</a:t>
            </a:r>
          </a:p>
        </p:txBody>
      </p:sp>
      <p:graphicFrame>
        <p:nvGraphicFramePr>
          <p:cNvPr id="5" name="Content Placeholder 2">
            <a:extLst>
              <a:ext uri="{FF2B5EF4-FFF2-40B4-BE49-F238E27FC236}">
                <a16:creationId xmlns:a16="http://schemas.microsoft.com/office/drawing/2014/main" id="{639C5524-CA43-4FD8-8B6D-D28CCF02BE1C}"/>
              </a:ext>
            </a:extLst>
          </p:cNvPr>
          <p:cNvGraphicFramePr>
            <a:graphicFrameLocks noGrp="1"/>
          </p:cNvGraphicFramePr>
          <p:nvPr>
            <p:ph idx="1"/>
            <p:extLst>
              <p:ext uri="{D42A27DB-BD31-4B8C-83A1-F6EECF244321}">
                <p14:modId xmlns:p14="http://schemas.microsoft.com/office/powerpoint/2010/main" val="1985032570"/>
              </p:ext>
            </p:extLst>
          </p:nvPr>
        </p:nvGraphicFramePr>
        <p:xfrm>
          <a:off x="960120" y="640080"/>
          <a:ext cx="10271760" cy="3202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7465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D726D-1354-A7F8-1D2E-D4468E29B48D}"/>
              </a:ext>
            </a:extLst>
          </p:cNvPr>
          <p:cNvSpPr>
            <a:spLocks noGrp="1"/>
          </p:cNvSpPr>
          <p:nvPr>
            <p:ph type="title"/>
          </p:nvPr>
        </p:nvSpPr>
        <p:spPr/>
        <p:txBody>
          <a:bodyPr/>
          <a:lstStyle/>
          <a:p>
            <a:r>
              <a:rPr lang="en-US"/>
              <a:t>Lunch and Learn</a:t>
            </a:r>
          </a:p>
        </p:txBody>
      </p:sp>
      <p:sp>
        <p:nvSpPr>
          <p:cNvPr id="3" name="Content Placeholder 2">
            <a:extLst>
              <a:ext uri="{FF2B5EF4-FFF2-40B4-BE49-F238E27FC236}">
                <a16:creationId xmlns:a16="http://schemas.microsoft.com/office/drawing/2014/main" id="{5B4182B8-FFDE-03FE-49C7-2484CB56DCBF}"/>
              </a:ext>
            </a:extLst>
          </p:cNvPr>
          <p:cNvSpPr>
            <a:spLocks noGrp="1"/>
          </p:cNvSpPr>
          <p:nvPr>
            <p:ph idx="1"/>
          </p:nvPr>
        </p:nvSpPr>
        <p:spPr/>
        <p:txBody>
          <a:bodyPr/>
          <a:lstStyle/>
          <a:p>
            <a:r>
              <a:rPr lang="en-US" dirty="0"/>
              <a:t>Research Release Presentations</a:t>
            </a:r>
          </a:p>
          <a:p>
            <a:r>
              <a:rPr lang="en-US" dirty="0"/>
              <a:t>1.</a:t>
            </a:r>
            <a:r>
              <a:rPr lang="en-US" b="1" dirty="0">
                <a:ea typeface="+mn-lt"/>
                <a:cs typeface="+mn-lt"/>
              </a:rPr>
              <a:t>Ethical Decision-Making &amp; Critical Thinking During COVID-19</a:t>
            </a:r>
            <a:r>
              <a:rPr lang="en-US" dirty="0">
                <a:ea typeface="+mn-lt"/>
                <a:cs typeface="+mn-lt"/>
              </a:rPr>
              <a:t> presented by Cecilia Kroen</a:t>
            </a:r>
            <a:endParaRPr lang="en-US" dirty="0"/>
          </a:p>
          <a:p>
            <a:r>
              <a:rPr lang="en-US" dirty="0"/>
              <a:t>2. </a:t>
            </a:r>
            <a:r>
              <a:rPr lang="en-US" b="1" dirty="0"/>
              <a:t>C</a:t>
            </a:r>
            <a:r>
              <a:rPr lang="en-US" b="1" dirty="0">
                <a:ea typeface="+mn-lt"/>
                <a:cs typeface="+mn-lt"/>
              </a:rPr>
              <a:t>OVID-19 and the Hispanic/Latino Population: Can a Nurse-Led Initiative Help to Educate a Vulnerable Population During A Pandemic</a:t>
            </a:r>
            <a:r>
              <a:rPr lang="en-US" dirty="0">
                <a:ea typeface="+mn-lt"/>
                <a:cs typeface="+mn-lt"/>
              </a:rPr>
              <a:t> presented by Patricia Palmietto</a:t>
            </a:r>
          </a:p>
          <a:p>
            <a:r>
              <a:rPr lang="en-US" dirty="0"/>
              <a:t>3. </a:t>
            </a:r>
            <a:r>
              <a:rPr lang="en-US" b="1" dirty="0"/>
              <a:t>Course Creation: The History of Science Survey courses</a:t>
            </a:r>
            <a:r>
              <a:rPr lang="en-US" dirty="0"/>
              <a:t> presented by Guy Sechrist</a:t>
            </a:r>
          </a:p>
          <a:p>
            <a:endParaRPr lang="en-US"/>
          </a:p>
        </p:txBody>
      </p:sp>
    </p:spTree>
    <p:extLst>
      <p:ext uri="{BB962C8B-B14F-4D97-AF65-F5344CB8AC3E}">
        <p14:creationId xmlns:p14="http://schemas.microsoft.com/office/powerpoint/2010/main" val="3125982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86EEAC6-011F-4499-ACFF-2FDC742DB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6970F14D-B6E6-40EA-96B4-4E18D0CF9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0" name="Rectangle 29">
            <a:extLst>
              <a:ext uri="{FF2B5EF4-FFF2-40B4-BE49-F238E27FC236}">
                <a16:creationId xmlns:a16="http://schemas.microsoft.com/office/drawing/2014/main" id="{696A55C8-89F1-439D-863D-E208C0AC8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White puzzle with one red piece">
            <a:extLst>
              <a:ext uri="{FF2B5EF4-FFF2-40B4-BE49-F238E27FC236}">
                <a16:creationId xmlns:a16="http://schemas.microsoft.com/office/drawing/2014/main" id="{7CE68016-480C-481F-93B6-C30944794E6D}"/>
              </a:ext>
            </a:extLst>
          </p:cNvPr>
          <p:cNvPicPr>
            <a:picLocks noGrp="1" noChangeAspect="1"/>
          </p:cNvPicPr>
          <p:nvPr>
            <p:ph sz="half" idx="1"/>
          </p:nvPr>
        </p:nvPicPr>
        <p:blipFill rotWithShape="1">
          <a:blip r:embed="rId2"/>
          <a:srcRect r="9114" b="9091"/>
          <a:stretch/>
        </p:blipFill>
        <p:spPr>
          <a:xfrm>
            <a:off x="20" y="1"/>
            <a:ext cx="12188932" cy="6858000"/>
          </a:xfrm>
          <a:prstGeom prst="rect">
            <a:avLst/>
          </a:prstGeom>
          <a:noFill/>
        </p:spPr>
      </p:pic>
      <p:sp>
        <p:nvSpPr>
          <p:cNvPr id="32" name="Rectangle 31">
            <a:extLst>
              <a:ext uri="{FF2B5EF4-FFF2-40B4-BE49-F238E27FC236}">
                <a16:creationId xmlns:a16="http://schemas.microsoft.com/office/drawing/2014/main" id="{E4A1FD7E-EAEC-40B9-B75B-432F9DA75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05248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a:extLst>
              <a:ext uri="{FF2B5EF4-FFF2-40B4-BE49-F238E27FC236}">
                <a16:creationId xmlns:a16="http://schemas.microsoft.com/office/drawing/2014/main" id="{830F9512-E6DC-47B9-B0FC-95E7394D8ADE}"/>
              </a:ext>
            </a:extLst>
          </p:cNvPr>
          <p:cNvSpPr>
            <a:spLocks noGrp="1"/>
          </p:cNvSpPr>
          <p:nvPr>
            <p:ph type="title"/>
          </p:nvPr>
        </p:nvSpPr>
        <p:spPr>
          <a:xfrm>
            <a:off x="289248" y="1123837"/>
            <a:ext cx="6451110" cy="1255469"/>
          </a:xfrm>
        </p:spPr>
        <p:txBody>
          <a:bodyPr vert="horz" lIns="91440" tIns="45720" rIns="91440" bIns="45720" rtlCol="0" anchor="ctr">
            <a:normAutofit/>
          </a:bodyPr>
          <a:lstStyle/>
          <a:p>
            <a:r>
              <a:rPr lang="en-US" i="1">
                <a:ln w="15875">
                  <a:solidFill>
                    <a:srgbClr val="FFFFFF"/>
                  </a:solidFill>
                </a:ln>
              </a:rPr>
              <a:t>Building on Foundations</a:t>
            </a:r>
          </a:p>
        </p:txBody>
      </p:sp>
      <p:sp>
        <p:nvSpPr>
          <p:cNvPr id="4" name="Text Placeholder 3">
            <a:extLst>
              <a:ext uri="{FF2B5EF4-FFF2-40B4-BE49-F238E27FC236}">
                <a16:creationId xmlns:a16="http://schemas.microsoft.com/office/drawing/2014/main" id="{D14B851A-3F5A-45AE-BC9D-3E61587287FC}"/>
              </a:ext>
            </a:extLst>
          </p:cNvPr>
          <p:cNvSpPr>
            <a:spLocks noGrp="1"/>
          </p:cNvSpPr>
          <p:nvPr>
            <p:ph sz="half" idx="2"/>
          </p:nvPr>
        </p:nvSpPr>
        <p:spPr>
          <a:xfrm>
            <a:off x="289248" y="2510395"/>
            <a:ext cx="6451109" cy="3274586"/>
          </a:xfrm>
        </p:spPr>
        <p:txBody>
          <a:bodyPr vert="horz" lIns="91440" tIns="45720" rIns="91440" bIns="45720" rtlCol="0" anchor="t">
            <a:normAutofit/>
          </a:bodyPr>
          <a:lstStyle/>
          <a:p>
            <a:r>
              <a:rPr lang="en-US" b="1">
                <a:solidFill>
                  <a:srgbClr val="FFFFFF"/>
                </a:solidFill>
              </a:rPr>
              <a:t>Strategic Plan</a:t>
            </a:r>
          </a:p>
          <a:p>
            <a:r>
              <a:rPr lang="en-US">
                <a:solidFill>
                  <a:srgbClr val="FFFFFF"/>
                </a:solidFill>
              </a:rPr>
              <a:t>Committee</a:t>
            </a:r>
          </a:p>
          <a:p>
            <a:r>
              <a:rPr lang="en-US">
                <a:solidFill>
                  <a:srgbClr val="FFFFFF"/>
                </a:solidFill>
              </a:rPr>
              <a:t>Strategic Initiatives</a:t>
            </a:r>
          </a:p>
          <a:p>
            <a:r>
              <a:rPr lang="en-US">
                <a:solidFill>
                  <a:srgbClr val="FFFFFF"/>
                </a:solidFill>
              </a:rPr>
              <a:t>3-year plan followed by 5-year plan</a:t>
            </a:r>
          </a:p>
        </p:txBody>
      </p:sp>
      <p:sp>
        <p:nvSpPr>
          <p:cNvPr id="34" name="Rectangle 33">
            <a:extLst>
              <a:ext uri="{FF2B5EF4-FFF2-40B4-BE49-F238E27FC236}">
                <a16:creationId xmlns:a16="http://schemas.microsoft.com/office/drawing/2014/main" id="{AC88629E-396B-4C99-B284-F30AABDF2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35133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2" name="Rectangle 21">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2">
            <a:extLst>
              <a:ext uri="{FF2B5EF4-FFF2-40B4-BE49-F238E27FC236}">
                <a16:creationId xmlns:a16="http://schemas.microsoft.com/office/drawing/2014/main" id="{03F5B0B0-101C-4FCC-B2EC-78C6B53A1AF3}"/>
              </a:ext>
            </a:extLst>
          </p:cNvPr>
          <p:cNvSpPr>
            <a:spLocks noGrp="1"/>
          </p:cNvSpPr>
          <p:nvPr>
            <p:ph type="title"/>
          </p:nvPr>
        </p:nvSpPr>
        <p:spPr>
          <a:xfrm>
            <a:off x="1069849" y="1298448"/>
            <a:ext cx="3258688" cy="3255264"/>
          </a:xfrm>
        </p:spPr>
        <p:txBody>
          <a:bodyPr vert="horz" lIns="91440" tIns="45720" rIns="91440" bIns="45720" rtlCol="0" anchor="b">
            <a:normAutofit/>
          </a:bodyPr>
          <a:lstStyle/>
          <a:p>
            <a:r>
              <a:rPr lang="en-US" sz="4100" spc="-100"/>
              <a:t>Six Thinking Hats &amp; The Strategic Plan</a:t>
            </a:r>
            <a:br>
              <a:rPr lang="en-US" sz="4100" spc="-100"/>
            </a:br>
            <a:r>
              <a:rPr lang="en-US" sz="4100" spc="-100"/>
              <a:t>1:00pm-2:30pm</a:t>
            </a:r>
          </a:p>
        </p:txBody>
      </p:sp>
      <p:pic>
        <p:nvPicPr>
          <p:cNvPr id="4" name="Picture 4" descr="Logo, company name&#10;&#10;Description automatically generated">
            <a:extLst>
              <a:ext uri="{FF2B5EF4-FFF2-40B4-BE49-F238E27FC236}">
                <a16:creationId xmlns:a16="http://schemas.microsoft.com/office/drawing/2014/main" id="{D6AFCECA-8D5A-DE38-C660-9D0DAD71C5B0}"/>
              </a:ext>
            </a:extLst>
          </p:cNvPr>
          <p:cNvPicPr>
            <a:picLocks noGrp="1" noChangeAspect="1"/>
          </p:cNvPicPr>
          <p:nvPr>
            <p:ph idx="1"/>
          </p:nvPr>
        </p:nvPicPr>
        <p:blipFill>
          <a:blip r:embed="rId2"/>
          <a:stretch>
            <a:fillRect/>
          </a:stretch>
        </p:blipFill>
        <p:spPr>
          <a:xfrm>
            <a:off x="5912147" y="759599"/>
            <a:ext cx="4784257" cy="5330650"/>
          </a:xfrm>
          <a:prstGeom prst="rect">
            <a:avLst/>
          </a:prstGeom>
        </p:spPr>
      </p:pic>
      <p:sp>
        <p:nvSpPr>
          <p:cNvPr id="26" name="Rectangle 25">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03613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3988A144-1022-4502-ABA1-91C21D663346}"/>
              </a:ext>
            </a:extLst>
          </p:cNvPr>
          <p:cNvSpPr>
            <a:spLocks noGrp="1"/>
          </p:cNvSpPr>
          <p:nvPr>
            <p:ph type="title"/>
          </p:nvPr>
        </p:nvSpPr>
        <p:spPr>
          <a:xfrm>
            <a:off x="1600754" y="1087374"/>
            <a:ext cx="8983489" cy="1000978"/>
          </a:xfrm>
        </p:spPr>
        <p:txBody>
          <a:bodyPr>
            <a:normAutofit fontScale="90000"/>
          </a:bodyPr>
          <a:lstStyle/>
          <a:p>
            <a:r>
              <a:rPr lang="en-US" b="1" dirty="0">
                <a:solidFill>
                  <a:schemeClr val="tx1"/>
                </a:solidFill>
                <a:effectLst/>
                <a:latin typeface="Poppins" panose="00000500000000000000" pitchFamily="2" charset="0"/>
                <a:ea typeface="Times New Roman" panose="02020603050405020304" pitchFamily="18" charset="0"/>
                <a:cs typeface="Times New Roman" panose="02020603050405020304" pitchFamily="18" charset="0"/>
              </a:rPr>
              <a:t>What are the Six Thinking Hats?</a:t>
            </a:r>
            <a:br>
              <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12" name="Rectangle 11">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4F756B5B-CBF4-8D44-07FA-3C4B62D4C377}"/>
              </a:ext>
            </a:extLst>
          </p:cNvPr>
          <p:cNvSpPr>
            <a:spLocks noGrp="1"/>
          </p:cNvSpPr>
          <p:nvPr>
            <p:ph idx="1"/>
          </p:nvPr>
        </p:nvSpPr>
        <p:spPr>
          <a:xfrm>
            <a:off x="1600753" y="2535446"/>
            <a:ext cx="8983489" cy="3554457"/>
          </a:xfrm>
        </p:spPr>
        <p:txBody>
          <a:bodyPr>
            <a:normAutofit/>
          </a:bodyPr>
          <a:lstStyle/>
          <a:p>
            <a:pPr marL="0" marR="0" indent="0">
              <a:spcBef>
                <a:spcPts val="0"/>
              </a:spcBef>
              <a:spcAft>
                <a:spcPts val="0"/>
              </a:spcAft>
              <a:buNone/>
            </a:pPr>
            <a:r>
              <a:rPr lang="en-US" dirty="0">
                <a:solidFill>
                  <a:schemeClr val="tx1"/>
                </a:solidFill>
                <a:effectLst/>
                <a:latin typeface="Poppins" panose="00000500000000000000" pitchFamily="2" charset="0"/>
                <a:ea typeface="Times New Roman" panose="02020603050405020304" pitchFamily="18" charset="0"/>
                <a:cs typeface="Times New Roman" panose="02020603050405020304" pitchFamily="18" charset="0"/>
              </a:rPr>
              <a:t>Discouraged by endless debates and fruitless meetings? Edward de Bono, renowned Maltese mathematician, psychologist, and author, came up with an idea to eliminate these types of counter-active discussions. Rather than ending in a room filled with disgruntled team members, his technique promotes parallel thinking and encourages looking at a problem from different angles.</a:t>
            </a:r>
            <a:endPar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chemeClr val="tx1"/>
              </a:solidFill>
            </a:endParaRPr>
          </a:p>
        </p:txBody>
      </p:sp>
    </p:spTree>
    <p:extLst>
      <p:ext uri="{BB962C8B-B14F-4D97-AF65-F5344CB8AC3E}">
        <p14:creationId xmlns:p14="http://schemas.microsoft.com/office/powerpoint/2010/main" val="3629259342"/>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3af42383-9c11-455d-b8bc-0d02f617c19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365C48F8C6E394DA62D2560BC9FCB77" ma:contentTypeVersion="13" ma:contentTypeDescription="Create a new document." ma:contentTypeScope="" ma:versionID="fea8f98600f44e59704c6072e72752a1">
  <xsd:schema xmlns:xsd="http://www.w3.org/2001/XMLSchema" xmlns:xs="http://www.w3.org/2001/XMLSchema" xmlns:p="http://schemas.microsoft.com/office/2006/metadata/properties" xmlns:ns3="3af42383-9c11-455d-b8bc-0d02f617c199" xmlns:ns4="8753117f-1a70-434a-875d-928b6f0b3f5c" targetNamespace="http://schemas.microsoft.com/office/2006/metadata/properties" ma:root="true" ma:fieldsID="5afb409b6d9886c259a417f16ee3b5c8" ns3:_="" ns4:_="">
    <xsd:import namespace="3af42383-9c11-455d-b8bc-0d02f617c199"/>
    <xsd:import namespace="8753117f-1a70-434a-875d-928b6f0b3f5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f42383-9c11-455d-b8bc-0d02f617c1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53117f-1a70-434a-875d-928b6f0b3f5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7651BA-F45C-4845-9AB3-E0A65B39F5E1}">
  <ds:schemaRefs>
    <ds:schemaRef ds:uri="http://www.w3.org/XML/1998/namespace"/>
    <ds:schemaRef ds:uri="http://purl.org/dc/terms/"/>
    <ds:schemaRef ds:uri="3af42383-9c11-455d-b8bc-0d02f617c199"/>
    <ds:schemaRef ds:uri="8753117f-1a70-434a-875d-928b6f0b3f5c"/>
    <ds:schemaRef ds:uri="http://purl.org/dc/dcmitype/"/>
    <ds:schemaRef ds:uri="http://schemas.microsoft.com/office/2006/metadata/properties"/>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s>
</ds:datastoreItem>
</file>

<file path=customXml/itemProps2.xml><?xml version="1.0" encoding="utf-8"?>
<ds:datastoreItem xmlns:ds="http://schemas.openxmlformats.org/officeDocument/2006/customXml" ds:itemID="{CBC810D2-34D8-4879-9307-E717351779CB}">
  <ds:schemaRefs>
    <ds:schemaRef ds:uri="3af42383-9c11-455d-b8bc-0d02f617c199"/>
    <ds:schemaRef ds:uri="8753117f-1a70-434a-875d-928b6f0b3f5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DB58277-F8DF-46FF-84EC-EF41B835E6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378</Words>
  <Application>Microsoft Office PowerPoint</Application>
  <PresentationFormat>Widescreen</PresentationFormat>
  <Paragraphs>37</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Frame</vt:lpstr>
      <vt:lpstr>Donnelly College  Workshop</vt:lpstr>
      <vt:lpstr>Mass 8:00am  Chapel</vt:lpstr>
      <vt:lpstr>Breakfast and Introduction of New Staff</vt:lpstr>
      <vt:lpstr>President’s Report</vt:lpstr>
      <vt:lpstr>HLC Presentation Dr. Tamera Jahnke 9:15am-12:00pm</vt:lpstr>
      <vt:lpstr>Lunch and Learn</vt:lpstr>
      <vt:lpstr>Building on Foundations</vt:lpstr>
      <vt:lpstr>Six Thinking Hats &amp; The Strategic Plan 1:00pm-2:30pm</vt:lpstr>
      <vt:lpstr>What are the Six Thinking Hats? </vt:lpstr>
      <vt:lpstr>PowerPoint Presentation</vt:lpstr>
      <vt:lpstr>PowerPoint Presentation</vt:lpstr>
      <vt:lpstr>PowerPoint Presentation</vt:lpstr>
      <vt:lpstr>Strategic Plan Areas</vt:lpstr>
      <vt:lpstr>Website Content Review 2:30pm-4:00pm</vt:lpstr>
      <vt:lpstr>Celebration  Hour/HR 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Donnelly college wide workshop</dc:title>
  <dc:creator>Annie Dreher</dc:creator>
  <cp:lastModifiedBy>Lisa O. Stoothoff</cp:lastModifiedBy>
  <cp:revision>45</cp:revision>
  <dcterms:created xsi:type="dcterms:W3CDTF">2021-01-14T22:33:34Z</dcterms:created>
  <dcterms:modified xsi:type="dcterms:W3CDTF">2023-01-17T22:57:08Z</dcterms:modified>
</cp:coreProperties>
</file>